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4" r:id="rId4"/>
    <p:sldId id="259" r:id="rId5"/>
    <p:sldId id="280" r:id="rId6"/>
    <p:sldId id="275" r:id="rId7"/>
    <p:sldId id="281" r:id="rId8"/>
    <p:sldId id="276" r:id="rId9"/>
    <p:sldId id="277" r:id="rId10"/>
    <p:sldId id="282" r:id="rId11"/>
    <p:sldId id="266" r:id="rId12"/>
    <p:sldId id="283" r:id="rId13"/>
    <p:sldId id="278" r:id="rId14"/>
    <p:sldId id="268" r:id="rId15"/>
    <p:sldId id="279" r:id="rId16"/>
    <p:sldId id="262" r:id="rId17"/>
    <p:sldId id="269" r:id="rId18"/>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A897E"/>
    <a:srgbClr val="1F402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6ADB61E-0E6A-4599-987B-29E1D7271662}" v="6" dt="2022-09-20T16:36:23.0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SA - Cristina Barbosa" userId="a7deaa94-27fa-4381-b313-ee83126f3c73" providerId="ADAL" clId="{46ADB61E-0E6A-4599-987B-29E1D7271662}"/>
    <pc:docChg chg="modSld">
      <pc:chgData name="DSA - Cristina Barbosa" userId="a7deaa94-27fa-4381-b313-ee83126f3c73" providerId="ADAL" clId="{46ADB61E-0E6A-4599-987B-29E1D7271662}" dt="2022-09-20T16:36:23.088" v="5"/>
      <pc:docMkLst>
        <pc:docMk/>
      </pc:docMkLst>
      <pc:sldChg chg="modSp">
        <pc:chgData name="DSA - Cristina Barbosa" userId="a7deaa94-27fa-4381-b313-ee83126f3c73" providerId="ADAL" clId="{46ADB61E-0E6A-4599-987B-29E1D7271662}" dt="2022-09-20T16:36:23.088" v="5"/>
        <pc:sldMkLst>
          <pc:docMk/>
          <pc:sldMk cId="1379878222" sldId="282"/>
        </pc:sldMkLst>
        <pc:spChg chg="mod">
          <ac:chgData name="DSA - Cristina Barbosa" userId="a7deaa94-27fa-4381-b313-ee83126f3c73" providerId="ADAL" clId="{46ADB61E-0E6A-4599-987B-29E1D7271662}" dt="2022-09-20T16:36:23.088" v="5"/>
          <ac:spMkLst>
            <pc:docMk/>
            <pc:sldMk cId="1379878222" sldId="282"/>
            <ac:spMk id="4" creationId="{CAEBF52F-921A-60D5-05B7-6C27312A5E85}"/>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9D732E-33DE-5C22-078C-AD5CCFCDC57E}"/>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708E6AD2-A29C-1AAF-5886-4A0731D71BF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D22FA552-C121-A275-828C-5216EAD9EDF0}"/>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5" name="Espaço Reservado para Rodapé 4">
            <a:extLst>
              <a:ext uri="{FF2B5EF4-FFF2-40B4-BE49-F238E27FC236}">
                <a16:creationId xmlns:a16="http://schemas.microsoft.com/office/drawing/2014/main" id="{3784F646-8F54-EDBB-AE58-599B8257F24A}"/>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680591E7-F5A3-2386-B518-4D18F322733A}"/>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078654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85833B-4A8C-1C38-6A2A-4473F38FF58A}"/>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81EF7D8E-632A-69FB-CCE1-EFDF60C57D04}"/>
              </a:ext>
            </a:extLst>
          </p:cNvPr>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FEA853F5-0CE2-10D5-C68A-3360B164EFCE}"/>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5" name="Espaço Reservado para Rodapé 4">
            <a:extLst>
              <a:ext uri="{FF2B5EF4-FFF2-40B4-BE49-F238E27FC236}">
                <a16:creationId xmlns:a16="http://schemas.microsoft.com/office/drawing/2014/main" id="{C76B648B-4B06-DDF2-0C49-8DC1075BBEFD}"/>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3C20F651-DF9F-AA0E-74C1-8EB8E2F40C2C}"/>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5820227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F78CEE9B-45DD-0F59-65D5-C1FFD7C63A5E}"/>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92E89374-B2CF-5E78-E073-28356033E743}"/>
              </a:ext>
            </a:extLst>
          </p:cNvPr>
          <p:cNvSpPr>
            <a:spLocks noGrp="1"/>
          </p:cNvSpPr>
          <p:nvPr>
            <p:ph type="body" orient="vert" idx="1"/>
          </p:nvPr>
        </p:nvSpPr>
        <p:spPr>
          <a:xfrm>
            <a:off x="838200" y="365125"/>
            <a:ext cx="7734300" cy="5811838"/>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A9295A49-E216-B1EA-EAE7-E099F69BD052}"/>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5" name="Espaço Reservado para Rodapé 4">
            <a:extLst>
              <a:ext uri="{FF2B5EF4-FFF2-40B4-BE49-F238E27FC236}">
                <a16:creationId xmlns:a16="http://schemas.microsoft.com/office/drawing/2014/main" id="{E99DCEA8-3535-CEB2-81AD-4AA9251ABA3E}"/>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6CA5D92C-C5F7-336A-611D-1429D2A4C79B}"/>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6462306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2BCC73-8C26-E39B-4B1F-24F1BFC3B453}"/>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EEE6E9A2-82F0-F5AA-4FB8-79D7EC09FB61}"/>
              </a:ext>
            </a:extLst>
          </p:cNvPr>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4D3B4500-2CFC-2265-57C7-856E269E8263}"/>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5" name="Espaço Reservado para Rodapé 4">
            <a:extLst>
              <a:ext uri="{FF2B5EF4-FFF2-40B4-BE49-F238E27FC236}">
                <a16:creationId xmlns:a16="http://schemas.microsoft.com/office/drawing/2014/main" id="{64E8D160-5337-BA5F-C7D1-E2DB97103821}"/>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503E408C-FFA7-C379-8A34-394094E9ACF2}"/>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085411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47032FD-4ED0-768A-2277-BCDC062F80F8}"/>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B4B81332-1764-465E-9608-0C071989AB4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os estilos de texto Mestres</a:t>
            </a:r>
          </a:p>
        </p:txBody>
      </p:sp>
      <p:sp>
        <p:nvSpPr>
          <p:cNvPr id="4" name="Espaço Reservado para Data 3">
            <a:extLst>
              <a:ext uri="{FF2B5EF4-FFF2-40B4-BE49-F238E27FC236}">
                <a16:creationId xmlns:a16="http://schemas.microsoft.com/office/drawing/2014/main" id="{A0321FC3-A2FF-1AE3-10E1-AF26EA50CD51}"/>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5" name="Espaço Reservado para Rodapé 4">
            <a:extLst>
              <a:ext uri="{FF2B5EF4-FFF2-40B4-BE49-F238E27FC236}">
                <a16:creationId xmlns:a16="http://schemas.microsoft.com/office/drawing/2014/main" id="{7118FAE8-5AE1-2817-411C-F89EB21E3F66}"/>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C78CC565-12DB-BD65-B294-43977844CF68}"/>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322256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E592CF-1833-D2CA-40D3-1561ABCA9BA3}"/>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89A1508F-8B6A-F41C-8DA8-0D3B680E1A0B}"/>
              </a:ext>
            </a:extLst>
          </p:cNvPr>
          <p:cNvSpPr>
            <a:spLocks noGrp="1"/>
          </p:cNvSpPr>
          <p:nvPr>
            <p:ph sz="half" idx="1"/>
          </p:nvPr>
        </p:nvSpPr>
        <p:spPr>
          <a:xfrm>
            <a:off x="838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F1F2EE01-5FAA-A11B-ECBA-4439338B6160}"/>
              </a:ext>
            </a:extLst>
          </p:cNvPr>
          <p:cNvSpPr>
            <a:spLocks noGrp="1"/>
          </p:cNvSpPr>
          <p:nvPr>
            <p:ph sz="half" idx="2"/>
          </p:nvPr>
        </p:nvSpPr>
        <p:spPr>
          <a:xfrm>
            <a:off x="6172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1C8BFE09-D374-1313-45B8-C458943FFCFE}"/>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6" name="Espaço Reservado para Rodapé 5">
            <a:extLst>
              <a:ext uri="{FF2B5EF4-FFF2-40B4-BE49-F238E27FC236}">
                <a16:creationId xmlns:a16="http://schemas.microsoft.com/office/drawing/2014/main" id="{1EEE2F5F-7CF0-4C73-F0DC-158FEB3F51E6}"/>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2EADAEBB-D99E-4361-5326-353F5375E0A6}"/>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31057921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CB54DE-D29A-AADE-D2FF-7BAE86726957}"/>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760449B8-11D4-2106-0079-8BF9A25ED6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a16="http://schemas.microsoft.com/office/drawing/2014/main" id="{80C1795B-180A-EF7A-ABC7-31272657D247}"/>
              </a:ext>
            </a:extLst>
          </p:cNvPr>
          <p:cNvSpPr>
            <a:spLocks noGrp="1"/>
          </p:cNvSpPr>
          <p:nvPr>
            <p:ph sz="half" idx="2"/>
          </p:nvPr>
        </p:nvSpPr>
        <p:spPr>
          <a:xfrm>
            <a:off x="839788" y="2505075"/>
            <a:ext cx="5157787"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9179C7BC-0228-35EF-DDDE-6B84CAF8556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a16="http://schemas.microsoft.com/office/drawing/2014/main" id="{6C983C8F-4D47-DAAC-7408-B249227C16C0}"/>
              </a:ext>
            </a:extLst>
          </p:cNvPr>
          <p:cNvSpPr>
            <a:spLocks noGrp="1"/>
          </p:cNvSpPr>
          <p:nvPr>
            <p:ph sz="quarter" idx="4"/>
          </p:nvPr>
        </p:nvSpPr>
        <p:spPr>
          <a:xfrm>
            <a:off x="6172200" y="2505075"/>
            <a:ext cx="5183188"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7CBB787C-3611-3CCE-ED02-04569AAB0633}"/>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8" name="Espaço Reservado para Rodapé 7">
            <a:extLst>
              <a:ext uri="{FF2B5EF4-FFF2-40B4-BE49-F238E27FC236}">
                <a16:creationId xmlns:a16="http://schemas.microsoft.com/office/drawing/2014/main" id="{BCD0FBE3-60EC-63DB-C837-C7783E9C514C}"/>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CF37E8D2-F2F7-037B-8628-484DC3B81A50}"/>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7849501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D61D17-B791-1E77-2C9E-813132657B2D}"/>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38C74E4B-EDE0-53A3-9767-FA3683548060}"/>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4" name="Espaço Reservado para Rodapé 3">
            <a:extLst>
              <a:ext uri="{FF2B5EF4-FFF2-40B4-BE49-F238E27FC236}">
                <a16:creationId xmlns:a16="http://schemas.microsoft.com/office/drawing/2014/main" id="{245976B7-4DC0-132B-F64A-9554630EE080}"/>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0E2588CF-A509-6E79-BAF8-13753F5D434E}"/>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16047177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C610A739-39C7-C461-BE74-CB36547352D5}"/>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3" name="Espaço Reservado para Rodapé 2">
            <a:extLst>
              <a:ext uri="{FF2B5EF4-FFF2-40B4-BE49-F238E27FC236}">
                <a16:creationId xmlns:a16="http://schemas.microsoft.com/office/drawing/2014/main" id="{A980157C-367B-A2F0-D543-CD1CE95829AB}"/>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381650D1-33EF-BAFA-D5CF-233606029BCE}"/>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6347733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DAB569-A780-57B6-6521-6956F3948297}"/>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D19C7271-12B2-BD6B-DF8B-21CBD33478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C9D8B1BD-36D5-4372-B238-04F0322C81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643DF80F-0511-CF02-B0E9-0D056F2AB25A}"/>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6" name="Espaço Reservado para Rodapé 5">
            <a:extLst>
              <a:ext uri="{FF2B5EF4-FFF2-40B4-BE49-F238E27FC236}">
                <a16:creationId xmlns:a16="http://schemas.microsoft.com/office/drawing/2014/main" id="{C8F63D73-203A-5448-08CC-D25336C7A4D7}"/>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FB1F48D4-F01B-C0EA-FB13-CAAB285A891C}"/>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344151777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35B3DA-9216-4BC5-96F4-7DED33BBAF2A}"/>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CD3F38E1-909F-FF9A-7EB0-76EF9BB87CF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4BD74D71-4547-AFD7-4B34-A2BAF1CD7B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FE76B07E-1645-B97F-CBBA-94DCC55DFED9}"/>
              </a:ext>
            </a:extLst>
          </p:cNvPr>
          <p:cNvSpPr>
            <a:spLocks noGrp="1"/>
          </p:cNvSpPr>
          <p:nvPr>
            <p:ph type="dt" sz="half" idx="10"/>
          </p:nvPr>
        </p:nvSpPr>
        <p:spPr/>
        <p:txBody>
          <a:bodyPr/>
          <a:lstStyle/>
          <a:p>
            <a:fld id="{FD2EB8CC-E9F9-4171-8C34-80D43CCD6332}" type="datetimeFigureOut">
              <a:rPr lang="pt-BR" smtClean="0"/>
              <a:t>20/09/2022</a:t>
            </a:fld>
            <a:endParaRPr lang="pt-BR"/>
          </a:p>
        </p:txBody>
      </p:sp>
      <p:sp>
        <p:nvSpPr>
          <p:cNvPr id="6" name="Espaço Reservado para Rodapé 5">
            <a:extLst>
              <a:ext uri="{FF2B5EF4-FFF2-40B4-BE49-F238E27FC236}">
                <a16:creationId xmlns:a16="http://schemas.microsoft.com/office/drawing/2014/main" id="{33E54FB4-B643-08D0-1A45-E113AE8E7231}"/>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0D462A12-233C-8CD9-AF4E-1C64291F73C8}"/>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40753383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45A6CD6D-E590-DD00-93DF-9A34A096AF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A37AA89F-F43E-0B63-F083-689F819140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8877B63A-7C66-30C0-438E-9B23009F74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2EB8CC-E9F9-4171-8C34-80D43CCD6332}" type="datetimeFigureOut">
              <a:rPr lang="pt-BR" smtClean="0"/>
              <a:t>20/09/2022</a:t>
            </a:fld>
            <a:endParaRPr lang="pt-BR"/>
          </a:p>
        </p:txBody>
      </p:sp>
      <p:sp>
        <p:nvSpPr>
          <p:cNvPr id="5" name="Espaço Reservado para Rodapé 4">
            <a:extLst>
              <a:ext uri="{FF2B5EF4-FFF2-40B4-BE49-F238E27FC236}">
                <a16:creationId xmlns:a16="http://schemas.microsoft.com/office/drawing/2014/main" id="{BBD6BA71-957E-2118-68BA-45D9A3193A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a16="http://schemas.microsoft.com/office/drawing/2014/main" id="{9A24CFBF-262E-5C9D-1470-074099FDE99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63E3B2-FE25-43A3-912A-7AF2FDF1C905}" type="slidenum">
              <a:rPr lang="pt-BR" smtClean="0"/>
              <a:t>‹nº›</a:t>
            </a:fld>
            <a:endParaRPr lang="pt-BR"/>
          </a:p>
        </p:txBody>
      </p:sp>
    </p:spTree>
    <p:extLst>
      <p:ext uri="{BB962C8B-B14F-4D97-AF65-F5344CB8AC3E}">
        <p14:creationId xmlns:p14="http://schemas.microsoft.com/office/powerpoint/2010/main" val="41995356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323877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9" name="Agrupar 8">
            <a:extLst>
              <a:ext uri="{FF2B5EF4-FFF2-40B4-BE49-F238E27FC236}">
                <a16:creationId xmlns:a16="http://schemas.microsoft.com/office/drawing/2014/main" id="{4F21EACE-AC2E-F54E-60F9-59541BD20248}"/>
              </a:ext>
            </a:extLst>
          </p:cNvPr>
          <p:cNvGrpSpPr/>
          <p:nvPr/>
        </p:nvGrpSpPr>
        <p:grpSpPr>
          <a:xfrm>
            <a:off x="1" y="977462"/>
            <a:ext cx="12192000" cy="1963577"/>
            <a:chOff x="1" y="977462"/>
            <a:chExt cx="12192000" cy="1963577"/>
          </a:xfrm>
        </p:grpSpPr>
        <p:sp>
          <p:nvSpPr>
            <p:cNvPr id="10" name="Retângulo 9">
              <a:extLst>
                <a:ext uri="{FF2B5EF4-FFF2-40B4-BE49-F238E27FC236}">
                  <a16:creationId xmlns:a16="http://schemas.microsoft.com/office/drawing/2014/main" id="{5E714B5A-7209-4A22-FCF6-F88FE034E3B6}"/>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Cantos Arredondados 10">
              <a:extLst>
                <a:ext uri="{FF2B5EF4-FFF2-40B4-BE49-F238E27FC236}">
                  <a16:creationId xmlns:a16="http://schemas.microsoft.com/office/drawing/2014/main" id="{1E257A38-5377-0EDC-AEC9-ED0E182394F6}"/>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AB02F450-AA96-641B-07F3-975DB48E16CA}"/>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3" name="Agrupar 12">
              <a:extLst>
                <a:ext uri="{FF2B5EF4-FFF2-40B4-BE49-F238E27FC236}">
                  <a16:creationId xmlns:a16="http://schemas.microsoft.com/office/drawing/2014/main" id="{8EABEBDF-AE9A-A308-761F-395117C6FEC5}"/>
                </a:ext>
              </a:extLst>
            </p:cNvPr>
            <p:cNvGrpSpPr/>
            <p:nvPr/>
          </p:nvGrpSpPr>
          <p:grpSpPr>
            <a:xfrm>
              <a:off x="720242" y="1332006"/>
              <a:ext cx="1447005" cy="1250152"/>
              <a:chOff x="760976" y="1340559"/>
              <a:chExt cx="1447005" cy="1250152"/>
            </a:xfrm>
          </p:grpSpPr>
          <p:sp>
            <p:nvSpPr>
              <p:cNvPr id="14" name="Elipse 13">
                <a:extLst>
                  <a:ext uri="{FF2B5EF4-FFF2-40B4-BE49-F238E27FC236}">
                    <a16:creationId xmlns:a16="http://schemas.microsoft.com/office/drawing/2014/main" id="{136F2057-1542-A812-9F83-F0850774B49E}"/>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Triângulo isósceles 14">
                <a:extLst>
                  <a:ext uri="{FF2B5EF4-FFF2-40B4-BE49-F238E27FC236}">
                    <a16:creationId xmlns:a16="http://schemas.microsoft.com/office/drawing/2014/main" id="{6DA3D04B-6E52-406E-E83E-18FC42947744}"/>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2" name="CaixaDeTexto 1">
            <a:extLst>
              <a:ext uri="{FF2B5EF4-FFF2-40B4-BE49-F238E27FC236}">
                <a16:creationId xmlns:a16="http://schemas.microsoft.com/office/drawing/2014/main" id="{8307668C-7E16-FA5B-2A69-A826704678E5}"/>
              </a:ext>
            </a:extLst>
          </p:cNvPr>
          <p:cNvSpPr txBox="1"/>
          <p:nvPr/>
        </p:nvSpPr>
        <p:spPr>
          <a:xfrm>
            <a:off x="2238556" y="1046680"/>
            <a:ext cx="9165316" cy="1815882"/>
          </a:xfrm>
          <a:prstGeom prst="rect">
            <a:avLst/>
          </a:prstGeom>
          <a:noFill/>
        </p:spPr>
        <p:txBody>
          <a:bodyPr wrap="square" rtlCol="0">
            <a:spAutoFit/>
          </a:bodyPr>
          <a:lstStyle/>
          <a:p>
            <a:pPr algn="just"/>
            <a:r>
              <a:rPr lang="es-ES" sz="2800" b="1" dirty="0">
                <a:solidFill>
                  <a:srgbClr val="1F402B"/>
                </a:solidFill>
              </a:rPr>
              <a:t>¡Qué importante es el tema del perdón en las relaciones familiares y en otros ámbitos de la vida! ¿Cuál fue el sentimiento del hijo después de se recibido por el padre? (Ver p. 40).</a:t>
            </a:r>
          </a:p>
        </p:txBody>
      </p:sp>
      <p:sp>
        <p:nvSpPr>
          <p:cNvPr id="3" name="CaixaDeTexto 2">
            <a:extLst>
              <a:ext uri="{FF2B5EF4-FFF2-40B4-BE49-F238E27FC236}">
                <a16:creationId xmlns:a16="http://schemas.microsoft.com/office/drawing/2014/main" id="{35CC7960-3405-4034-1248-71126391A148}"/>
              </a:ext>
            </a:extLst>
          </p:cNvPr>
          <p:cNvSpPr txBox="1"/>
          <p:nvPr/>
        </p:nvSpPr>
        <p:spPr>
          <a:xfrm>
            <a:off x="901262" y="1217583"/>
            <a:ext cx="515007" cy="1446550"/>
          </a:xfrm>
          <a:prstGeom prst="rect">
            <a:avLst/>
          </a:prstGeom>
          <a:noFill/>
        </p:spPr>
        <p:txBody>
          <a:bodyPr wrap="square" rtlCol="0">
            <a:spAutoFit/>
          </a:bodyPr>
          <a:lstStyle/>
          <a:p>
            <a:r>
              <a:rPr lang="pt-BR" sz="8800" b="1" dirty="0">
                <a:solidFill>
                  <a:schemeClr val="bg1"/>
                </a:solidFill>
              </a:rPr>
              <a:t>4</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901262" y="3300728"/>
            <a:ext cx="10237076" cy="2246769"/>
          </a:xfrm>
          <a:prstGeom prst="rect">
            <a:avLst/>
          </a:prstGeom>
          <a:noFill/>
        </p:spPr>
        <p:txBody>
          <a:bodyPr wrap="square" rtlCol="0">
            <a:spAutoFit/>
          </a:bodyPr>
          <a:lstStyle/>
          <a:p>
            <a:pPr algn="just"/>
            <a:r>
              <a:rPr lang="es-ES" sz="2800" b="1" dirty="0"/>
              <a:t>El hijo siente que </a:t>
            </a:r>
            <a:r>
              <a:rPr lang="es-ES" sz="2800" b="1" dirty="0">
                <a:solidFill>
                  <a:srgbClr val="C00000"/>
                </a:solidFill>
              </a:rPr>
              <a:t>su pasado </a:t>
            </a:r>
            <a:r>
              <a:rPr lang="es-ES" sz="2800" b="1"/>
              <a:t>es </a:t>
            </a:r>
            <a:r>
              <a:rPr lang="es-ES" sz="2800" b="1" u="sng">
                <a:solidFill>
                  <a:srgbClr val="C00000"/>
                </a:solidFill>
              </a:rPr>
              <a:t>perdonado</a:t>
            </a:r>
            <a:r>
              <a:rPr lang="es-ES" sz="2800" b="1"/>
              <a:t> </a:t>
            </a:r>
            <a:r>
              <a:rPr lang="es-ES" sz="2800" b="1" dirty="0"/>
              <a:t>y olvidado, borrado </a:t>
            </a:r>
            <a:r>
              <a:rPr lang="es-ES" sz="2800" b="1" dirty="0">
                <a:solidFill>
                  <a:srgbClr val="C00000"/>
                </a:solidFill>
              </a:rPr>
              <a:t>para siempre</a:t>
            </a:r>
            <a:r>
              <a:rPr lang="es-ES" sz="2800" b="1" dirty="0"/>
              <a:t>. Y de la misma manera Dios dice al pecador: “Yo deshice tus rebeliones y pecados como si deshiciera una nube, como si disipara la niebla” (Isa. 44:22). “Perdonaré su maldad, y no volveré a acordarme de su pecado” (</a:t>
            </a:r>
            <a:r>
              <a:rPr lang="es-ES" sz="2800" b="1" dirty="0" err="1"/>
              <a:t>Jer</a:t>
            </a:r>
            <a:r>
              <a:rPr lang="es-ES" sz="2800" b="1" dirty="0"/>
              <a:t>. 31:34).</a:t>
            </a:r>
            <a:endParaRPr lang="pt-BR" sz="2800" b="1" dirty="0"/>
          </a:p>
        </p:txBody>
      </p:sp>
    </p:spTree>
    <p:extLst>
      <p:ext uri="{BB962C8B-B14F-4D97-AF65-F5344CB8AC3E}">
        <p14:creationId xmlns:p14="http://schemas.microsoft.com/office/powerpoint/2010/main" val="13798782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9" name="Agrupar 8">
            <a:extLst>
              <a:ext uri="{FF2B5EF4-FFF2-40B4-BE49-F238E27FC236}">
                <a16:creationId xmlns:a16="http://schemas.microsoft.com/office/drawing/2014/main" id="{4F21EACE-AC2E-F54E-60F9-59541BD20248}"/>
              </a:ext>
            </a:extLst>
          </p:cNvPr>
          <p:cNvGrpSpPr/>
          <p:nvPr/>
        </p:nvGrpSpPr>
        <p:grpSpPr>
          <a:xfrm>
            <a:off x="1" y="977462"/>
            <a:ext cx="12192000" cy="1963577"/>
            <a:chOff x="1" y="977462"/>
            <a:chExt cx="12192000" cy="1963577"/>
          </a:xfrm>
        </p:grpSpPr>
        <p:sp>
          <p:nvSpPr>
            <p:cNvPr id="10" name="Retângulo 9">
              <a:extLst>
                <a:ext uri="{FF2B5EF4-FFF2-40B4-BE49-F238E27FC236}">
                  <a16:creationId xmlns:a16="http://schemas.microsoft.com/office/drawing/2014/main" id="{5E714B5A-7209-4A22-FCF6-F88FE034E3B6}"/>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Cantos Arredondados 10">
              <a:extLst>
                <a:ext uri="{FF2B5EF4-FFF2-40B4-BE49-F238E27FC236}">
                  <a16:creationId xmlns:a16="http://schemas.microsoft.com/office/drawing/2014/main" id="{1E257A38-5377-0EDC-AEC9-ED0E182394F6}"/>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AB02F450-AA96-641B-07F3-975DB48E16CA}"/>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3" name="Agrupar 12">
              <a:extLst>
                <a:ext uri="{FF2B5EF4-FFF2-40B4-BE49-F238E27FC236}">
                  <a16:creationId xmlns:a16="http://schemas.microsoft.com/office/drawing/2014/main" id="{8EABEBDF-AE9A-A308-761F-395117C6FEC5}"/>
                </a:ext>
              </a:extLst>
            </p:cNvPr>
            <p:cNvGrpSpPr/>
            <p:nvPr/>
          </p:nvGrpSpPr>
          <p:grpSpPr>
            <a:xfrm>
              <a:off x="720242" y="1332006"/>
              <a:ext cx="1447005" cy="1250152"/>
              <a:chOff x="760976" y="1340559"/>
              <a:chExt cx="1447005" cy="1250152"/>
            </a:xfrm>
          </p:grpSpPr>
          <p:sp>
            <p:nvSpPr>
              <p:cNvPr id="14" name="Elipse 13">
                <a:extLst>
                  <a:ext uri="{FF2B5EF4-FFF2-40B4-BE49-F238E27FC236}">
                    <a16:creationId xmlns:a16="http://schemas.microsoft.com/office/drawing/2014/main" id="{136F2057-1542-A812-9F83-F0850774B49E}"/>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Triângulo isósceles 14">
                <a:extLst>
                  <a:ext uri="{FF2B5EF4-FFF2-40B4-BE49-F238E27FC236}">
                    <a16:creationId xmlns:a16="http://schemas.microsoft.com/office/drawing/2014/main" id="{6DA3D04B-6E52-406E-E83E-18FC42947744}"/>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3" name="CaixaDeTexto 2">
            <a:extLst>
              <a:ext uri="{FF2B5EF4-FFF2-40B4-BE49-F238E27FC236}">
                <a16:creationId xmlns:a16="http://schemas.microsoft.com/office/drawing/2014/main" id="{35CC7960-3405-4034-1248-71126391A148}"/>
              </a:ext>
            </a:extLst>
          </p:cNvPr>
          <p:cNvSpPr txBox="1"/>
          <p:nvPr/>
        </p:nvSpPr>
        <p:spPr>
          <a:xfrm>
            <a:off x="901262" y="1217583"/>
            <a:ext cx="515007" cy="1446550"/>
          </a:xfrm>
          <a:prstGeom prst="rect">
            <a:avLst/>
          </a:prstGeom>
          <a:noFill/>
        </p:spPr>
        <p:txBody>
          <a:bodyPr wrap="square" rtlCol="0">
            <a:spAutoFit/>
          </a:bodyPr>
          <a:lstStyle/>
          <a:p>
            <a:r>
              <a:rPr lang="pt-BR" sz="8800" b="1" dirty="0">
                <a:solidFill>
                  <a:schemeClr val="bg1"/>
                </a:solidFill>
              </a:rPr>
              <a:t>4</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901262" y="3398190"/>
            <a:ext cx="10237076" cy="1815882"/>
          </a:xfrm>
          <a:prstGeom prst="rect">
            <a:avLst/>
          </a:prstGeom>
          <a:noFill/>
        </p:spPr>
        <p:txBody>
          <a:bodyPr wrap="square" rtlCol="0">
            <a:spAutoFit/>
          </a:bodyPr>
          <a:lstStyle/>
          <a:p>
            <a:pPr algn="just"/>
            <a:r>
              <a:rPr lang="es-ES" sz="2800" b="1" dirty="0"/>
              <a:t>“¡Que dejen los impíos su camino y los malvados sus malos pensamientos! ¡Que se vuelvan al Señor, nuestro Dios, y él tendrá misericordia de ellos, pues él sabe perdonar con generosidad!” (Isa. 55:7).</a:t>
            </a:r>
            <a:endParaRPr lang="pt-BR" sz="2800" b="1" dirty="0"/>
          </a:p>
        </p:txBody>
      </p:sp>
      <p:sp>
        <p:nvSpPr>
          <p:cNvPr id="6" name="CaixaDeTexto 5">
            <a:extLst>
              <a:ext uri="{FF2B5EF4-FFF2-40B4-BE49-F238E27FC236}">
                <a16:creationId xmlns:a16="http://schemas.microsoft.com/office/drawing/2014/main" id="{68E06F30-B103-E2FA-2E9E-D7B3A41624D8}"/>
              </a:ext>
            </a:extLst>
          </p:cNvPr>
          <p:cNvSpPr txBox="1"/>
          <p:nvPr/>
        </p:nvSpPr>
        <p:spPr>
          <a:xfrm>
            <a:off x="2238556" y="1046680"/>
            <a:ext cx="9165316" cy="1815882"/>
          </a:xfrm>
          <a:prstGeom prst="rect">
            <a:avLst/>
          </a:prstGeom>
          <a:noFill/>
        </p:spPr>
        <p:txBody>
          <a:bodyPr wrap="square" rtlCol="0">
            <a:spAutoFit/>
          </a:bodyPr>
          <a:lstStyle/>
          <a:p>
            <a:pPr algn="just"/>
            <a:r>
              <a:rPr lang="es-ES" sz="2800" b="1" dirty="0">
                <a:solidFill>
                  <a:srgbClr val="1F402B"/>
                </a:solidFill>
              </a:rPr>
              <a:t>¡Qué importante es el tema del perdón en las relaciones familiares y en otros ámbitos de la vida! ¿Cuál fue el sentimiento del hijo después de se recibido por el padre? (Ver p. 40).</a:t>
            </a:r>
          </a:p>
        </p:txBody>
      </p:sp>
    </p:spTree>
    <p:extLst>
      <p:ext uri="{BB962C8B-B14F-4D97-AF65-F5344CB8AC3E}">
        <p14:creationId xmlns:p14="http://schemas.microsoft.com/office/powerpoint/2010/main" val="170583095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5" name="Agrupar 4">
            <a:extLst>
              <a:ext uri="{FF2B5EF4-FFF2-40B4-BE49-F238E27FC236}">
                <a16:creationId xmlns:a16="http://schemas.microsoft.com/office/drawing/2014/main" id="{FB10EE37-1632-6C5C-C48C-E80C48C815BA}"/>
              </a:ext>
            </a:extLst>
          </p:cNvPr>
          <p:cNvGrpSpPr/>
          <p:nvPr/>
        </p:nvGrpSpPr>
        <p:grpSpPr>
          <a:xfrm>
            <a:off x="1" y="977462"/>
            <a:ext cx="12192000" cy="1963577"/>
            <a:chOff x="1" y="977462"/>
            <a:chExt cx="12192000" cy="1963577"/>
          </a:xfrm>
        </p:grpSpPr>
        <p:sp>
          <p:nvSpPr>
            <p:cNvPr id="6" name="Retângulo 5">
              <a:extLst>
                <a:ext uri="{FF2B5EF4-FFF2-40B4-BE49-F238E27FC236}">
                  <a16:creationId xmlns:a16="http://schemas.microsoft.com/office/drawing/2014/main" id="{9DF2EA53-B5F0-337A-2797-6F4F19D09687}"/>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Cantos Arredondados 6">
              <a:extLst>
                <a:ext uri="{FF2B5EF4-FFF2-40B4-BE49-F238E27FC236}">
                  <a16:creationId xmlns:a16="http://schemas.microsoft.com/office/drawing/2014/main" id="{599DF7F4-8CD2-8FA1-787B-88D0FB6EE597}"/>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Elipse 7">
              <a:extLst>
                <a:ext uri="{FF2B5EF4-FFF2-40B4-BE49-F238E27FC236}">
                  <a16:creationId xmlns:a16="http://schemas.microsoft.com/office/drawing/2014/main" id="{85B747B7-8452-905D-280B-40D08BF1932E}"/>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9" name="Agrupar 8">
              <a:extLst>
                <a:ext uri="{FF2B5EF4-FFF2-40B4-BE49-F238E27FC236}">
                  <a16:creationId xmlns:a16="http://schemas.microsoft.com/office/drawing/2014/main" id="{C7CD1C9B-689E-C852-D6CC-049B4ECE6786}"/>
                </a:ext>
              </a:extLst>
            </p:cNvPr>
            <p:cNvGrpSpPr/>
            <p:nvPr/>
          </p:nvGrpSpPr>
          <p:grpSpPr>
            <a:xfrm>
              <a:off x="720242" y="1332006"/>
              <a:ext cx="1447005" cy="1250152"/>
              <a:chOff x="760976" y="1340559"/>
              <a:chExt cx="1447005" cy="1250152"/>
            </a:xfrm>
          </p:grpSpPr>
          <p:sp>
            <p:nvSpPr>
              <p:cNvPr id="10" name="Elipse 9">
                <a:extLst>
                  <a:ext uri="{FF2B5EF4-FFF2-40B4-BE49-F238E27FC236}">
                    <a16:creationId xmlns:a16="http://schemas.microsoft.com/office/drawing/2014/main" id="{2672AEE6-714A-59B2-6A11-7B6EDCBC4BA3}"/>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Triângulo isósceles 10">
                <a:extLst>
                  <a:ext uri="{FF2B5EF4-FFF2-40B4-BE49-F238E27FC236}">
                    <a16:creationId xmlns:a16="http://schemas.microsoft.com/office/drawing/2014/main" id="{DD11946B-FD9A-9DCF-0224-717822625AFF}"/>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2" name="CaixaDeTexto 1">
            <a:extLst>
              <a:ext uri="{FF2B5EF4-FFF2-40B4-BE49-F238E27FC236}">
                <a16:creationId xmlns:a16="http://schemas.microsoft.com/office/drawing/2014/main" id="{8307668C-7E16-FA5B-2A69-A826704678E5}"/>
              </a:ext>
            </a:extLst>
          </p:cNvPr>
          <p:cNvSpPr txBox="1"/>
          <p:nvPr/>
        </p:nvSpPr>
        <p:spPr>
          <a:xfrm>
            <a:off x="2194318" y="1477567"/>
            <a:ext cx="9083848" cy="954107"/>
          </a:xfrm>
          <a:prstGeom prst="rect">
            <a:avLst/>
          </a:prstGeom>
          <a:noFill/>
        </p:spPr>
        <p:txBody>
          <a:bodyPr wrap="square" rtlCol="0">
            <a:spAutoFit/>
          </a:bodyPr>
          <a:lstStyle/>
          <a:p>
            <a:pPr algn="just"/>
            <a:r>
              <a:rPr lang="es-ES" sz="2800" b="1" dirty="0">
                <a:solidFill>
                  <a:srgbClr val="1F402B"/>
                </a:solidFill>
              </a:rPr>
              <a:t>¿Qué decirle a ese hijo que nunca salió de casa, pero está perdido o no se siente amado? (Ver p. 42.)</a:t>
            </a:r>
            <a:endParaRPr lang="pt-BR" sz="2800" b="1" dirty="0">
              <a:solidFill>
                <a:srgbClr val="1F402B"/>
              </a:solidFill>
            </a:endParaRPr>
          </a:p>
        </p:txBody>
      </p:sp>
      <p:sp>
        <p:nvSpPr>
          <p:cNvPr id="3" name="CaixaDeTexto 2">
            <a:extLst>
              <a:ext uri="{FF2B5EF4-FFF2-40B4-BE49-F238E27FC236}">
                <a16:creationId xmlns:a16="http://schemas.microsoft.com/office/drawing/2014/main" id="{35CC7960-3405-4034-1248-71126391A148}"/>
              </a:ext>
            </a:extLst>
          </p:cNvPr>
          <p:cNvSpPr txBox="1"/>
          <p:nvPr/>
        </p:nvSpPr>
        <p:spPr>
          <a:xfrm>
            <a:off x="988524" y="1231346"/>
            <a:ext cx="515007" cy="1446550"/>
          </a:xfrm>
          <a:prstGeom prst="rect">
            <a:avLst/>
          </a:prstGeom>
          <a:noFill/>
        </p:spPr>
        <p:txBody>
          <a:bodyPr wrap="square" rtlCol="0">
            <a:spAutoFit/>
          </a:bodyPr>
          <a:lstStyle/>
          <a:p>
            <a:r>
              <a:rPr lang="pt-BR" sz="8800" b="1" dirty="0">
                <a:solidFill>
                  <a:schemeClr val="bg1"/>
                </a:solidFill>
              </a:rPr>
              <a:t>5</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977462" y="3415151"/>
            <a:ext cx="10237076" cy="1815882"/>
          </a:xfrm>
          <a:prstGeom prst="rect">
            <a:avLst/>
          </a:prstGeom>
          <a:noFill/>
        </p:spPr>
        <p:txBody>
          <a:bodyPr wrap="square" rtlCol="0">
            <a:spAutoFit/>
          </a:bodyPr>
          <a:lstStyle/>
          <a:p>
            <a:pPr algn="just"/>
            <a:r>
              <a:rPr lang="es-ES" sz="2800" b="1" dirty="0"/>
              <a:t>No obstante, el padre _________________ con él. Dice: “Hijo mío, tú siempre estás conmigo, y ______ lo que tengo es tuyo” (Luc. 15:31). A través de todos estos años de la vida perdida de tu hermano, ¿no has tenido el privilegio de gozar de mi compañía?</a:t>
            </a:r>
            <a:endParaRPr lang="pt-BR" sz="2800" b="1" dirty="0"/>
          </a:p>
        </p:txBody>
      </p:sp>
      <p:sp>
        <p:nvSpPr>
          <p:cNvPr id="12" name="CaixaDeTexto 11">
            <a:extLst>
              <a:ext uri="{FF2B5EF4-FFF2-40B4-BE49-F238E27FC236}">
                <a16:creationId xmlns:a16="http://schemas.microsoft.com/office/drawing/2014/main" id="{8BBAC337-1EFD-1ECF-6BEB-DEF495DB3E59}"/>
              </a:ext>
            </a:extLst>
          </p:cNvPr>
          <p:cNvSpPr txBox="1"/>
          <p:nvPr/>
        </p:nvSpPr>
        <p:spPr>
          <a:xfrm>
            <a:off x="4593018" y="3415151"/>
            <a:ext cx="3005963" cy="461665"/>
          </a:xfrm>
          <a:prstGeom prst="rect">
            <a:avLst/>
          </a:prstGeom>
          <a:noFill/>
        </p:spPr>
        <p:txBody>
          <a:bodyPr wrap="square" rtlCol="0">
            <a:spAutoFit/>
          </a:bodyPr>
          <a:lstStyle/>
          <a:p>
            <a:pPr algn="just"/>
            <a:r>
              <a:rPr lang="pt-BR" sz="2400" b="1" dirty="0" err="1">
                <a:solidFill>
                  <a:srgbClr val="C00000"/>
                </a:solidFill>
              </a:rPr>
              <a:t>arguye</a:t>
            </a:r>
            <a:r>
              <a:rPr lang="pt-BR" sz="2400" b="1" dirty="0">
                <a:solidFill>
                  <a:srgbClr val="C00000"/>
                </a:solidFill>
              </a:rPr>
              <a:t> </a:t>
            </a:r>
            <a:r>
              <a:rPr lang="pt-BR" sz="2400" b="1" dirty="0" err="1">
                <a:solidFill>
                  <a:srgbClr val="C00000"/>
                </a:solidFill>
              </a:rPr>
              <a:t>tiernamiente</a:t>
            </a:r>
            <a:endParaRPr lang="pt-BR" sz="2400" b="1" dirty="0">
              <a:solidFill>
                <a:srgbClr val="C00000"/>
              </a:solidFill>
            </a:endParaRPr>
          </a:p>
        </p:txBody>
      </p:sp>
      <p:sp>
        <p:nvSpPr>
          <p:cNvPr id="14" name="CaixaDeTexto 13">
            <a:extLst>
              <a:ext uri="{FF2B5EF4-FFF2-40B4-BE49-F238E27FC236}">
                <a16:creationId xmlns:a16="http://schemas.microsoft.com/office/drawing/2014/main" id="{F911D5A9-B471-F95E-1563-1BD37AEFD305}"/>
              </a:ext>
            </a:extLst>
          </p:cNvPr>
          <p:cNvSpPr txBox="1"/>
          <p:nvPr/>
        </p:nvSpPr>
        <p:spPr>
          <a:xfrm>
            <a:off x="5668355" y="3889263"/>
            <a:ext cx="848060" cy="461665"/>
          </a:xfrm>
          <a:prstGeom prst="rect">
            <a:avLst/>
          </a:prstGeom>
          <a:noFill/>
        </p:spPr>
        <p:txBody>
          <a:bodyPr wrap="square" rtlCol="0">
            <a:spAutoFit/>
          </a:bodyPr>
          <a:lstStyle/>
          <a:p>
            <a:pPr algn="just"/>
            <a:r>
              <a:rPr lang="pt-BR" sz="2400" b="1" dirty="0">
                <a:solidFill>
                  <a:srgbClr val="C00000"/>
                </a:solidFill>
              </a:rPr>
              <a:t>todo</a:t>
            </a:r>
          </a:p>
        </p:txBody>
      </p:sp>
    </p:spTree>
    <p:extLst>
      <p:ext uri="{BB962C8B-B14F-4D97-AF65-F5344CB8AC3E}">
        <p14:creationId xmlns:p14="http://schemas.microsoft.com/office/powerpoint/2010/main" val="22729054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5" name="Agrupar 4">
            <a:extLst>
              <a:ext uri="{FF2B5EF4-FFF2-40B4-BE49-F238E27FC236}">
                <a16:creationId xmlns:a16="http://schemas.microsoft.com/office/drawing/2014/main" id="{FB10EE37-1632-6C5C-C48C-E80C48C815BA}"/>
              </a:ext>
            </a:extLst>
          </p:cNvPr>
          <p:cNvGrpSpPr/>
          <p:nvPr/>
        </p:nvGrpSpPr>
        <p:grpSpPr>
          <a:xfrm>
            <a:off x="1" y="977462"/>
            <a:ext cx="12192000" cy="1963577"/>
            <a:chOff x="1" y="977462"/>
            <a:chExt cx="12192000" cy="1963577"/>
          </a:xfrm>
        </p:grpSpPr>
        <p:sp>
          <p:nvSpPr>
            <p:cNvPr id="6" name="Retângulo 5">
              <a:extLst>
                <a:ext uri="{FF2B5EF4-FFF2-40B4-BE49-F238E27FC236}">
                  <a16:creationId xmlns:a16="http://schemas.microsoft.com/office/drawing/2014/main" id="{9DF2EA53-B5F0-337A-2797-6F4F19D09687}"/>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Cantos Arredondados 6">
              <a:extLst>
                <a:ext uri="{FF2B5EF4-FFF2-40B4-BE49-F238E27FC236}">
                  <a16:creationId xmlns:a16="http://schemas.microsoft.com/office/drawing/2014/main" id="{599DF7F4-8CD2-8FA1-787B-88D0FB6EE597}"/>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Elipse 7">
              <a:extLst>
                <a:ext uri="{FF2B5EF4-FFF2-40B4-BE49-F238E27FC236}">
                  <a16:creationId xmlns:a16="http://schemas.microsoft.com/office/drawing/2014/main" id="{85B747B7-8452-905D-280B-40D08BF1932E}"/>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9" name="Agrupar 8">
              <a:extLst>
                <a:ext uri="{FF2B5EF4-FFF2-40B4-BE49-F238E27FC236}">
                  <a16:creationId xmlns:a16="http://schemas.microsoft.com/office/drawing/2014/main" id="{C7CD1C9B-689E-C852-D6CC-049B4ECE6786}"/>
                </a:ext>
              </a:extLst>
            </p:cNvPr>
            <p:cNvGrpSpPr/>
            <p:nvPr/>
          </p:nvGrpSpPr>
          <p:grpSpPr>
            <a:xfrm>
              <a:off x="720242" y="1332006"/>
              <a:ext cx="1447005" cy="1250152"/>
              <a:chOff x="760976" y="1340559"/>
              <a:chExt cx="1447005" cy="1250152"/>
            </a:xfrm>
          </p:grpSpPr>
          <p:sp>
            <p:nvSpPr>
              <p:cNvPr id="10" name="Elipse 9">
                <a:extLst>
                  <a:ext uri="{FF2B5EF4-FFF2-40B4-BE49-F238E27FC236}">
                    <a16:creationId xmlns:a16="http://schemas.microsoft.com/office/drawing/2014/main" id="{2672AEE6-714A-59B2-6A11-7B6EDCBC4BA3}"/>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Triângulo isósceles 10">
                <a:extLst>
                  <a:ext uri="{FF2B5EF4-FFF2-40B4-BE49-F238E27FC236}">
                    <a16:creationId xmlns:a16="http://schemas.microsoft.com/office/drawing/2014/main" id="{DD11946B-FD9A-9DCF-0224-717822625AFF}"/>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3" name="CaixaDeTexto 2">
            <a:extLst>
              <a:ext uri="{FF2B5EF4-FFF2-40B4-BE49-F238E27FC236}">
                <a16:creationId xmlns:a16="http://schemas.microsoft.com/office/drawing/2014/main" id="{35CC7960-3405-4034-1248-71126391A148}"/>
              </a:ext>
            </a:extLst>
          </p:cNvPr>
          <p:cNvSpPr txBox="1"/>
          <p:nvPr/>
        </p:nvSpPr>
        <p:spPr>
          <a:xfrm>
            <a:off x="988524" y="1231346"/>
            <a:ext cx="515007" cy="1446550"/>
          </a:xfrm>
          <a:prstGeom prst="rect">
            <a:avLst/>
          </a:prstGeom>
          <a:noFill/>
        </p:spPr>
        <p:txBody>
          <a:bodyPr wrap="square" rtlCol="0">
            <a:spAutoFit/>
          </a:bodyPr>
          <a:lstStyle/>
          <a:p>
            <a:r>
              <a:rPr lang="pt-BR" sz="8800" b="1" dirty="0">
                <a:solidFill>
                  <a:schemeClr val="bg1"/>
                </a:solidFill>
              </a:rPr>
              <a:t>5</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977462" y="3415151"/>
            <a:ext cx="10237076" cy="2246769"/>
          </a:xfrm>
          <a:prstGeom prst="rect">
            <a:avLst/>
          </a:prstGeom>
          <a:noFill/>
        </p:spPr>
        <p:txBody>
          <a:bodyPr wrap="square" rtlCol="0">
            <a:spAutoFit/>
          </a:bodyPr>
          <a:lstStyle/>
          <a:p>
            <a:pPr algn="just"/>
            <a:r>
              <a:rPr lang="es-ES" sz="2800" b="1" dirty="0"/>
              <a:t>Todas las cosas que podían contribuir a la felicidad de sus hijos estaban a su entera disposición. El hijo no necesitaba preocuparse por dones o recompensas. [Cuando el padre le decía:] “Todas mis cosas son tuyas”, [le estaba expresando:] “Solo ____________ en mi amor y tomar los dones que se te otorgan liberalmente”.</a:t>
            </a:r>
          </a:p>
        </p:txBody>
      </p:sp>
      <p:sp>
        <p:nvSpPr>
          <p:cNvPr id="12" name="CaixaDeTexto 11">
            <a:extLst>
              <a:ext uri="{FF2B5EF4-FFF2-40B4-BE49-F238E27FC236}">
                <a16:creationId xmlns:a16="http://schemas.microsoft.com/office/drawing/2014/main" id="{8BBAC337-1EFD-1ECF-6BEB-DEF495DB3E59}"/>
              </a:ext>
            </a:extLst>
          </p:cNvPr>
          <p:cNvSpPr txBox="1"/>
          <p:nvPr/>
        </p:nvSpPr>
        <p:spPr>
          <a:xfrm>
            <a:off x="8036262" y="4715637"/>
            <a:ext cx="2411021" cy="461665"/>
          </a:xfrm>
          <a:prstGeom prst="rect">
            <a:avLst/>
          </a:prstGeom>
          <a:noFill/>
        </p:spPr>
        <p:txBody>
          <a:bodyPr wrap="square" rtlCol="0">
            <a:spAutoFit/>
          </a:bodyPr>
          <a:lstStyle/>
          <a:p>
            <a:pPr algn="just"/>
            <a:r>
              <a:rPr lang="pt-BR" sz="2400" b="1" dirty="0" err="1">
                <a:solidFill>
                  <a:srgbClr val="C00000"/>
                </a:solidFill>
              </a:rPr>
              <a:t>tienes</a:t>
            </a:r>
            <a:r>
              <a:rPr lang="pt-BR" sz="2400" b="1" dirty="0">
                <a:solidFill>
                  <a:srgbClr val="C00000"/>
                </a:solidFill>
              </a:rPr>
              <a:t> que </a:t>
            </a:r>
            <a:r>
              <a:rPr lang="pt-BR" sz="2400" b="1" dirty="0" err="1">
                <a:solidFill>
                  <a:srgbClr val="C00000"/>
                </a:solidFill>
              </a:rPr>
              <a:t>creer</a:t>
            </a:r>
            <a:endParaRPr lang="pt-BR" sz="2400" b="1" dirty="0">
              <a:solidFill>
                <a:srgbClr val="C00000"/>
              </a:solidFill>
            </a:endParaRPr>
          </a:p>
        </p:txBody>
      </p:sp>
      <p:sp>
        <p:nvSpPr>
          <p:cNvPr id="14" name="CaixaDeTexto 13">
            <a:extLst>
              <a:ext uri="{FF2B5EF4-FFF2-40B4-BE49-F238E27FC236}">
                <a16:creationId xmlns:a16="http://schemas.microsoft.com/office/drawing/2014/main" id="{0D5E1C60-9B87-9B86-550C-C8BA81F21131}"/>
              </a:ext>
            </a:extLst>
          </p:cNvPr>
          <p:cNvSpPr txBox="1"/>
          <p:nvPr/>
        </p:nvSpPr>
        <p:spPr>
          <a:xfrm>
            <a:off x="2194318" y="1477567"/>
            <a:ext cx="9083848" cy="954107"/>
          </a:xfrm>
          <a:prstGeom prst="rect">
            <a:avLst/>
          </a:prstGeom>
          <a:noFill/>
        </p:spPr>
        <p:txBody>
          <a:bodyPr wrap="square" rtlCol="0">
            <a:spAutoFit/>
          </a:bodyPr>
          <a:lstStyle/>
          <a:p>
            <a:pPr algn="just"/>
            <a:r>
              <a:rPr lang="es-ES" sz="2800" b="1" dirty="0">
                <a:solidFill>
                  <a:srgbClr val="1F402B"/>
                </a:solidFill>
              </a:rPr>
              <a:t>¿Qué decirle a ese hijo que nunca salió de casa, pero está perdido o no se siente amado? (Ver p. 42.)</a:t>
            </a:r>
            <a:endParaRPr lang="pt-BR" sz="2800" b="1" dirty="0">
              <a:solidFill>
                <a:srgbClr val="1F402B"/>
              </a:solidFill>
            </a:endParaRPr>
          </a:p>
        </p:txBody>
      </p:sp>
    </p:spTree>
    <p:extLst>
      <p:ext uri="{BB962C8B-B14F-4D97-AF65-F5344CB8AC3E}">
        <p14:creationId xmlns:p14="http://schemas.microsoft.com/office/powerpoint/2010/main" val="403687403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8307668C-7E16-FA5B-2A69-A826704678E5}"/>
              </a:ext>
            </a:extLst>
          </p:cNvPr>
          <p:cNvSpPr txBox="1"/>
          <p:nvPr/>
        </p:nvSpPr>
        <p:spPr>
          <a:xfrm>
            <a:off x="2454166" y="1258263"/>
            <a:ext cx="2906110" cy="523220"/>
          </a:xfrm>
          <a:prstGeom prst="rect">
            <a:avLst/>
          </a:prstGeom>
          <a:noFill/>
        </p:spPr>
        <p:txBody>
          <a:bodyPr wrap="square" rtlCol="0">
            <a:spAutoFit/>
          </a:bodyPr>
          <a:lstStyle/>
          <a:p>
            <a:pPr algn="just"/>
            <a:r>
              <a:rPr lang="pt-BR" sz="2800" b="1" dirty="0">
                <a:solidFill>
                  <a:srgbClr val="1F402B"/>
                </a:solidFill>
              </a:rPr>
              <a:t>Para reflexionar:</a:t>
            </a:r>
          </a:p>
        </p:txBody>
      </p:sp>
      <p:sp>
        <p:nvSpPr>
          <p:cNvPr id="4" name="Retângulo: Cantos Arredondados 3">
            <a:extLst>
              <a:ext uri="{FF2B5EF4-FFF2-40B4-BE49-F238E27FC236}">
                <a16:creationId xmlns:a16="http://schemas.microsoft.com/office/drawing/2014/main" id="{EBF5163C-F7DA-CE66-278E-E57088DA4FEE}"/>
              </a:ext>
            </a:extLst>
          </p:cNvPr>
          <p:cNvSpPr/>
          <p:nvPr/>
        </p:nvSpPr>
        <p:spPr>
          <a:xfrm>
            <a:off x="2333297" y="1781483"/>
            <a:ext cx="7304689" cy="3547262"/>
          </a:xfrm>
          <a:prstGeom prst="round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CaixaDeTexto 8">
            <a:extLst>
              <a:ext uri="{FF2B5EF4-FFF2-40B4-BE49-F238E27FC236}">
                <a16:creationId xmlns:a16="http://schemas.microsoft.com/office/drawing/2014/main" id="{FE8C1DC2-EA95-9440-238B-5288E240D4D8}"/>
              </a:ext>
            </a:extLst>
          </p:cNvPr>
          <p:cNvSpPr txBox="1"/>
          <p:nvPr/>
        </p:nvSpPr>
        <p:spPr>
          <a:xfrm>
            <a:off x="2748455" y="2104648"/>
            <a:ext cx="6474372" cy="3046988"/>
          </a:xfrm>
          <a:prstGeom prst="rect">
            <a:avLst/>
          </a:prstGeom>
          <a:noFill/>
        </p:spPr>
        <p:txBody>
          <a:bodyPr wrap="square" rtlCol="0">
            <a:spAutoFit/>
          </a:bodyPr>
          <a:lstStyle/>
          <a:p>
            <a:pPr algn="just"/>
            <a:r>
              <a:rPr lang="es-ES" sz="3200" b="1" dirty="0">
                <a:solidFill>
                  <a:schemeClr val="bg1"/>
                </a:solidFill>
                <a:effectLst>
                  <a:outerShdw blurRad="50800" dist="38100" dir="5400000" algn="t" rotWithShape="0">
                    <a:prstClr val="black">
                      <a:alpha val="40000"/>
                    </a:prstClr>
                  </a:outerShdw>
                </a:effectLst>
              </a:rPr>
              <a:t>Muchos quieren cambiar primero de vida y luego volver a los brazos del Padre. ¿Ser bueno es un requisito para ir a Jesús? ¿Qué consejo le darías a una persona que piensa así? (Ver p. 41.)</a:t>
            </a:r>
            <a:endParaRPr lang="pt-BR" sz="3200" b="1" dirty="0">
              <a:solidFill>
                <a:schemeClr val="bg1"/>
              </a:solidFill>
              <a:effectLst>
                <a:outerShdw blurRad="50800" dist="38100" dir="5400000" algn="t" rotWithShape="0">
                  <a:prstClr val="black">
                    <a:alpha val="40000"/>
                  </a:prstClr>
                </a:outerShdw>
              </a:effectLst>
            </a:endParaRPr>
          </a:p>
        </p:txBody>
      </p:sp>
      <p:sp>
        <p:nvSpPr>
          <p:cNvPr id="3" name="CaixaDeTexto 2">
            <a:extLst>
              <a:ext uri="{FF2B5EF4-FFF2-40B4-BE49-F238E27FC236}">
                <a16:creationId xmlns:a16="http://schemas.microsoft.com/office/drawing/2014/main" id="{35CC7960-3405-4034-1248-71126391A148}"/>
              </a:ext>
            </a:extLst>
          </p:cNvPr>
          <p:cNvSpPr txBox="1"/>
          <p:nvPr/>
        </p:nvSpPr>
        <p:spPr>
          <a:xfrm>
            <a:off x="1623849" y="458044"/>
            <a:ext cx="1245476" cy="2646878"/>
          </a:xfrm>
          <a:prstGeom prst="rect">
            <a:avLst/>
          </a:prstGeom>
          <a:noFill/>
        </p:spPr>
        <p:txBody>
          <a:bodyPr wrap="square" rtlCol="0">
            <a:spAutoFit/>
          </a:bodyPr>
          <a:lstStyle/>
          <a:p>
            <a:r>
              <a:rPr lang="pt-BR" sz="16600" b="1" dirty="0">
                <a:solidFill>
                  <a:srgbClr val="1F402B"/>
                </a:solidFill>
              </a:rPr>
              <a:t>6</a:t>
            </a:r>
          </a:p>
        </p:txBody>
      </p:sp>
    </p:spTree>
    <p:extLst>
      <p:ext uri="{BB962C8B-B14F-4D97-AF65-F5344CB8AC3E}">
        <p14:creationId xmlns:p14="http://schemas.microsoft.com/office/powerpoint/2010/main" val="38621507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CaixaDeTexto 8">
            <a:extLst>
              <a:ext uri="{FF2B5EF4-FFF2-40B4-BE49-F238E27FC236}">
                <a16:creationId xmlns:a16="http://schemas.microsoft.com/office/drawing/2014/main" id="{FE8C1DC2-EA95-9440-238B-5288E240D4D8}"/>
              </a:ext>
            </a:extLst>
          </p:cNvPr>
          <p:cNvSpPr txBox="1"/>
          <p:nvPr/>
        </p:nvSpPr>
        <p:spPr>
          <a:xfrm>
            <a:off x="1087821" y="1343937"/>
            <a:ext cx="10016358" cy="2677656"/>
          </a:xfrm>
          <a:prstGeom prst="rect">
            <a:avLst/>
          </a:prstGeom>
          <a:noFill/>
        </p:spPr>
        <p:txBody>
          <a:bodyPr wrap="square" rtlCol="0">
            <a:spAutoFit/>
          </a:bodyPr>
          <a:lstStyle/>
          <a:p>
            <a:pPr algn="ctr"/>
            <a:r>
              <a:rPr lang="es-ES" sz="2800" b="1" i="1" dirty="0">
                <a:solidFill>
                  <a:srgbClr val="1F402B"/>
                </a:solidFill>
              </a:rPr>
              <a:t>Cuando te veas como un pecador salvado solo por el amor de tu Padre celestial, sentirás tierna compasión por otros que están sufriendo en el pecado. Ya no enfrentarás a la miseria y el arrepentimiento con celos y censuras. Cuando el hielo del</a:t>
            </a:r>
          </a:p>
          <a:p>
            <a:pPr algn="ctr"/>
            <a:r>
              <a:rPr lang="es-ES" sz="2800" b="1" i="1" dirty="0">
                <a:solidFill>
                  <a:srgbClr val="1F402B"/>
                </a:solidFill>
              </a:rPr>
              <a:t>egoísmo de tu corazón se derrita, estarás en armonía con Dios y compartirás su gozo por la salvación de los perdidos.</a:t>
            </a:r>
          </a:p>
        </p:txBody>
      </p:sp>
    </p:spTree>
    <p:extLst>
      <p:ext uri="{BB962C8B-B14F-4D97-AF65-F5344CB8AC3E}">
        <p14:creationId xmlns:p14="http://schemas.microsoft.com/office/powerpoint/2010/main" val="4373002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CaixaDeTexto 8">
            <a:extLst>
              <a:ext uri="{FF2B5EF4-FFF2-40B4-BE49-F238E27FC236}">
                <a16:creationId xmlns:a16="http://schemas.microsoft.com/office/drawing/2014/main" id="{FE8C1DC2-EA95-9440-238B-5288E240D4D8}"/>
              </a:ext>
            </a:extLst>
          </p:cNvPr>
          <p:cNvSpPr txBox="1"/>
          <p:nvPr/>
        </p:nvSpPr>
        <p:spPr>
          <a:xfrm>
            <a:off x="1087821" y="1343937"/>
            <a:ext cx="10016358" cy="2677656"/>
          </a:xfrm>
          <a:prstGeom prst="rect">
            <a:avLst/>
          </a:prstGeom>
          <a:noFill/>
        </p:spPr>
        <p:txBody>
          <a:bodyPr wrap="square" rtlCol="0">
            <a:spAutoFit/>
          </a:bodyPr>
          <a:lstStyle/>
          <a:p>
            <a:pPr algn="ctr"/>
            <a:r>
              <a:rPr lang="es-ES" sz="2800" b="1" i="1" dirty="0">
                <a:solidFill>
                  <a:srgbClr val="1F402B"/>
                </a:solidFill>
              </a:rPr>
              <a:t>Es cierto que pretendes ser hijo de Dios, pero si esta pretensión es verdadera, es “tu hermano” el que “estaba muerto, y ha revivido; se había perdido, y lo hemos hallado” (Luc. 15:32). Está unido a ti por los lazos más estrechos; porque Dios lo reconoce como hijo. Si niegas tu relación con él, demuestras que no eres sino asalariado</a:t>
            </a:r>
          </a:p>
          <a:p>
            <a:pPr algn="ctr"/>
            <a:r>
              <a:rPr lang="es-ES" sz="2800" b="1" i="1" dirty="0">
                <a:solidFill>
                  <a:srgbClr val="1F402B"/>
                </a:solidFill>
              </a:rPr>
              <a:t>en la casa, no un hijo en la familia de Dios.(p. 44).</a:t>
            </a:r>
            <a:endParaRPr lang="pt-BR" sz="2800" b="1" i="1" dirty="0">
              <a:solidFill>
                <a:srgbClr val="1F402B"/>
              </a:solidFill>
            </a:endParaRPr>
          </a:p>
        </p:txBody>
      </p:sp>
    </p:spTree>
    <p:extLst>
      <p:ext uri="{BB962C8B-B14F-4D97-AF65-F5344CB8AC3E}">
        <p14:creationId xmlns:p14="http://schemas.microsoft.com/office/powerpoint/2010/main" val="405504759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91594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75957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2D380316-97CB-A20C-2962-32D54854E8DF}"/>
              </a:ext>
            </a:extLst>
          </p:cNvPr>
          <p:cNvSpPr txBox="1"/>
          <p:nvPr/>
        </p:nvSpPr>
        <p:spPr>
          <a:xfrm>
            <a:off x="2249214" y="1534510"/>
            <a:ext cx="7693572" cy="3108543"/>
          </a:xfrm>
          <a:prstGeom prst="rect">
            <a:avLst/>
          </a:prstGeom>
          <a:noFill/>
        </p:spPr>
        <p:txBody>
          <a:bodyPr wrap="square" rtlCol="0">
            <a:spAutoFit/>
          </a:bodyPr>
          <a:lstStyle/>
          <a:p>
            <a:pPr algn="ctr"/>
            <a:r>
              <a:rPr lang="es-ES" sz="2800" b="1" i="1" u="none" strike="noStrike" baseline="0" dirty="0"/>
              <a:t>“Un hombre tenía dos hijos, y el menor de ellos le dijo a su padre: ‘Padre, dame la</a:t>
            </a:r>
          </a:p>
          <a:p>
            <a:pPr algn="ctr"/>
            <a:r>
              <a:rPr lang="es-ES" sz="2800" b="1" i="1" u="none" strike="noStrike" baseline="0" dirty="0"/>
              <a:t>parte de los bienes que me corresponde’. Entonces el padre les repartió los bienes. Unos</a:t>
            </a:r>
          </a:p>
          <a:p>
            <a:pPr algn="ctr"/>
            <a:r>
              <a:rPr lang="es-ES" sz="2800" b="1" i="1" u="none" strike="noStrike" baseline="0" dirty="0"/>
              <a:t>días después, el hijo menor juntó todas sus cosas y se fue lejos, a una provincia apartada”</a:t>
            </a:r>
          </a:p>
          <a:p>
            <a:pPr algn="ctr"/>
            <a:r>
              <a:rPr lang="es-ES" sz="2800" b="1" i="1" u="none" strike="noStrike" baseline="0" dirty="0"/>
              <a:t>(Luc. 15:11-13).</a:t>
            </a:r>
            <a:endParaRPr lang="pt-BR" sz="2800" b="1" dirty="0"/>
          </a:p>
        </p:txBody>
      </p:sp>
    </p:spTree>
    <p:extLst>
      <p:ext uri="{BB962C8B-B14F-4D97-AF65-F5344CB8AC3E}">
        <p14:creationId xmlns:p14="http://schemas.microsoft.com/office/powerpoint/2010/main" val="357586911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2D380316-97CB-A20C-2962-32D54854E8DF}"/>
              </a:ext>
            </a:extLst>
          </p:cNvPr>
          <p:cNvSpPr txBox="1"/>
          <p:nvPr/>
        </p:nvSpPr>
        <p:spPr>
          <a:xfrm>
            <a:off x="2091559" y="1566041"/>
            <a:ext cx="8534400" cy="2677656"/>
          </a:xfrm>
          <a:prstGeom prst="rect">
            <a:avLst/>
          </a:prstGeom>
          <a:noFill/>
        </p:spPr>
        <p:txBody>
          <a:bodyPr wrap="square" rtlCol="0">
            <a:spAutoFit/>
          </a:bodyPr>
          <a:lstStyle/>
          <a:p>
            <a:pPr algn="ctr"/>
            <a:r>
              <a:rPr lang="es-ES" sz="2800" b="1" i="1" u="none" strike="noStrike" baseline="0" dirty="0"/>
              <a:t>Dios está lleno de bondad y tierna compasión hacia todos los que se hallan expuestos a las tentaciones del astuto enemigo. En la parábola del hijo pródigo se presenta el proceder del Señor con quienes conocieron una vez el amor del Padre, pero que permitieron que el tentador los llevara cautivos a su voluntad (p. 37).</a:t>
            </a:r>
            <a:endParaRPr lang="pt-BR" sz="2800" b="1" dirty="0"/>
          </a:p>
        </p:txBody>
      </p:sp>
    </p:spTree>
    <p:extLst>
      <p:ext uri="{BB962C8B-B14F-4D97-AF65-F5344CB8AC3E}">
        <p14:creationId xmlns:p14="http://schemas.microsoft.com/office/powerpoint/2010/main" val="3332160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tângulo 6">
            <a:extLst>
              <a:ext uri="{FF2B5EF4-FFF2-40B4-BE49-F238E27FC236}">
                <a16:creationId xmlns:a16="http://schemas.microsoft.com/office/drawing/2014/main" id="{A5608184-5E1E-D9C5-6D0B-22F29960AEFE}"/>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a:extLst>
              <a:ext uri="{FF2B5EF4-FFF2-40B4-BE49-F238E27FC236}">
                <a16:creationId xmlns:a16="http://schemas.microsoft.com/office/drawing/2014/main" id="{CAEBF52F-921A-60D5-05B7-6C27312A5E85}"/>
              </a:ext>
            </a:extLst>
          </p:cNvPr>
          <p:cNvSpPr txBox="1"/>
          <p:nvPr/>
        </p:nvSpPr>
        <p:spPr>
          <a:xfrm>
            <a:off x="965638" y="3305162"/>
            <a:ext cx="10237076" cy="2308324"/>
          </a:xfrm>
          <a:prstGeom prst="rect">
            <a:avLst/>
          </a:prstGeom>
          <a:noFill/>
        </p:spPr>
        <p:txBody>
          <a:bodyPr wrap="square" rtlCol="0">
            <a:spAutoFit/>
          </a:bodyPr>
          <a:lstStyle/>
          <a:p>
            <a:pPr algn="just"/>
            <a:r>
              <a:rPr lang="es-ES" sz="2400" b="1" dirty="0"/>
              <a:t>¡Qué cuadro se presenta aquí de la condición del pecador! Aunque rodeado de las bendiciones del amor divino, no hay nada que el pecador, empeñado en la complacencia propia y los placeres pecaminosos, desee tanto como la separación de Dios. A semejanza del hijo desagradecido, ____________ que las cosas buenas de Dios le pertenecen por __________ . Las toma como algo natural, sin ______________________ ni prestar ningún servicio de amor. [...]</a:t>
            </a:r>
            <a:endParaRPr lang="pt-BR" sz="2400" b="1" dirty="0"/>
          </a:p>
        </p:txBody>
      </p:sp>
      <p:sp>
        <p:nvSpPr>
          <p:cNvPr id="5" name="CaixaDeTexto 4">
            <a:extLst>
              <a:ext uri="{FF2B5EF4-FFF2-40B4-BE49-F238E27FC236}">
                <a16:creationId xmlns:a16="http://schemas.microsoft.com/office/drawing/2014/main" id="{F51A1BA8-4840-2B43-7200-053896C816FE}"/>
              </a:ext>
            </a:extLst>
          </p:cNvPr>
          <p:cNvSpPr txBox="1"/>
          <p:nvPr/>
        </p:nvSpPr>
        <p:spPr>
          <a:xfrm>
            <a:off x="8516303" y="4356080"/>
            <a:ext cx="2104185" cy="461665"/>
          </a:xfrm>
          <a:prstGeom prst="rect">
            <a:avLst/>
          </a:prstGeom>
          <a:noFill/>
        </p:spPr>
        <p:txBody>
          <a:bodyPr wrap="square" rtlCol="0">
            <a:spAutoFit/>
          </a:bodyPr>
          <a:lstStyle/>
          <a:p>
            <a:pPr algn="just"/>
            <a:r>
              <a:rPr lang="pt-BR" sz="2400" b="1" dirty="0">
                <a:solidFill>
                  <a:srgbClr val="C00000"/>
                </a:solidFill>
              </a:rPr>
              <a:t>pretende</a:t>
            </a:r>
          </a:p>
        </p:txBody>
      </p:sp>
      <p:sp>
        <p:nvSpPr>
          <p:cNvPr id="6" name="CaixaDeTexto 5">
            <a:extLst>
              <a:ext uri="{FF2B5EF4-FFF2-40B4-BE49-F238E27FC236}">
                <a16:creationId xmlns:a16="http://schemas.microsoft.com/office/drawing/2014/main" id="{B61B3EAF-4D5C-246B-D7FB-F1F92AF12820}"/>
              </a:ext>
            </a:extLst>
          </p:cNvPr>
          <p:cNvSpPr txBox="1"/>
          <p:nvPr/>
        </p:nvSpPr>
        <p:spPr>
          <a:xfrm>
            <a:off x="2571351" y="5109781"/>
            <a:ext cx="3470785" cy="461665"/>
          </a:xfrm>
          <a:prstGeom prst="rect">
            <a:avLst/>
          </a:prstGeom>
          <a:noFill/>
        </p:spPr>
        <p:txBody>
          <a:bodyPr wrap="square" rtlCol="0">
            <a:spAutoFit/>
          </a:bodyPr>
          <a:lstStyle/>
          <a:p>
            <a:pPr algn="just"/>
            <a:r>
              <a:rPr lang="pt-BR" sz="2400" b="1" dirty="0" err="1">
                <a:solidFill>
                  <a:srgbClr val="C00000"/>
                </a:solidFill>
              </a:rPr>
              <a:t>expresar</a:t>
            </a:r>
            <a:r>
              <a:rPr lang="pt-BR" sz="2400" b="1" dirty="0">
                <a:solidFill>
                  <a:srgbClr val="C00000"/>
                </a:solidFill>
              </a:rPr>
              <a:t> </a:t>
            </a:r>
            <a:r>
              <a:rPr lang="pt-BR" sz="2400" b="1" dirty="0" err="1">
                <a:solidFill>
                  <a:srgbClr val="C00000"/>
                </a:solidFill>
              </a:rPr>
              <a:t>agradecimiento</a:t>
            </a:r>
            <a:endParaRPr lang="pt-BR" sz="2400" b="1" dirty="0">
              <a:solidFill>
                <a:srgbClr val="C00000"/>
              </a:solidFill>
            </a:endParaRPr>
          </a:p>
        </p:txBody>
      </p:sp>
      <p:sp>
        <p:nvSpPr>
          <p:cNvPr id="10" name="Retângulo: Cantos Arredondados 9">
            <a:extLst>
              <a:ext uri="{FF2B5EF4-FFF2-40B4-BE49-F238E27FC236}">
                <a16:creationId xmlns:a16="http://schemas.microsoft.com/office/drawing/2014/main" id="{8897A01B-E904-E019-AD5F-F15646E2038D}"/>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CaixaDeTexto 1">
            <a:extLst>
              <a:ext uri="{FF2B5EF4-FFF2-40B4-BE49-F238E27FC236}">
                <a16:creationId xmlns:a16="http://schemas.microsoft.com/office/drawing/2014/main" id="{8307668C-7E16-FA5B-2A69-A826704678E5}"/>
              </a:ext>
            </a:extLst>
          </p:cNvPr>
          <p:cNvSpPr txBox="1"/>
          <p:nvPr/>
        </p:nvSpPr>
        <p:spPr>
          <a:xfrm>
            <a:off x="2123090" y="1062685"/>
            <a:ext cx="9307934" cy="1815882"/>
          </a:xfrm>
          <a:prstGeom prst="rect">
            <a:avLst/>
          </a:prstGeom>
          <a:noFill/>
        </p:spPr>
        <p:txBody>
          <a:bodyPr wrap="square" rtlCol="0">
            <a:spAutoFit/>
          </a:bodyPr>
          <a:lstStyle/>
          <a:p>
            <a:pPr algn="just"/>
            <a:r>
              <a:rPr lang="es-ES" sz="2800" b="1" dirty="0">
                <a:solidFill>
                  <a:srgbClr val="1F402B"/>
                </a:solidFill>
              </a:rPr>
              <a:t>Enseñar a los hijos a tener un espíritu de gratitud hacia Dios y no centrado en el yo crea intimidad con Dios y aprecio por lo celestial. ¿Qué actitudes encontramos en el hijo pródigo que lo alejaron de Dios? (Ver p. 38.)</a:t>
            </a:r>
            <a:endParaRPr lang="pt-BR" sz="2800" b="1" dirty="0">
              <a:solidFill>
                <a:srgbClr val="1F402B"/>
              </a:solidFill>
            </a:endParaRPr>
          </a:p>
        </p:txBody>
      </p:sp>
      <p:sp>
        <p:nvSpPr>
          <p:cNvPr id="12" name="Elipse 11">
            <a:extLst>
              <a:ext uri="{FF2B5EF4-FFF2-40B4-BE49-F238E27FC236}">
                <a16:creationId xmlns:a16="http://schemas.microsoft.com/office/drawing/2014/main" id="{ED3E6D46-E216-F6B7-C68C-96EE24A17B76}"/>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5" name="Agrupar 14">
            <a:extLst>
              <a:ext uri="{FF2B5EF4-FFF2-40B4-BE49-F238E27FC236}">
                <a16:creationId xmlns:a16="http://schemas.microsoft.com/office/drawing/2014/main" id="{43B73981-8B58-3935-A6FA-95AE43E93202}"/>
              </a:ext>
            </a:extLst>
          </p:cNvPr>
          <p:cNvGrpSpPr/>
          <p:nvPr/>
        </p:nvGrpSpPr>
        <p:grpSpPr>
          <a:xfrm>
            <a:off x="720242" y="1332006"/>
            <a:ext cx="1447005" cy="1250152"/>
            <a:chOff x="760976" y="1340559"/>
            <a:chExt cx="1447005" cy="1250152"/>
          </a:xfrm>
        </p:grpSpPr>
        <p:sp>
          <p:nvSpPr>
            <p:cNvPr id="13" name="Elipse 12">
              <a:extLst>
                <a:ext uri="{FF2B5EF4-FFF2-40B4-BE49-F238E27FC236}">
                  <a16:creationId xmlns:a16="http://schemas.microsoft.com/office/drawing/2014/main" id="{A90AC353-3C38-9B9F-AF28-DDEEDCD55240}"/>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Triângulo isósceles 13">
              <a:extLst>
                <a:ext uri="{FF2B5EF4-FFF2-40B4-BE49-F238E27FC236}">
                  <a16:creationId xmlns:a16="http://schemas.microsoft.com/office/drawing/2014/main" id="{A9C17B54-4B3D-9FE5-F0FB-6377AEE9B7BA}"/>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CaixaDeTexto 2">
            <a:extLst>
              <a:ext uri="{FF2B5EF4-FFF2-40B4-BE49-F238E27FC236}">
                <a16:creationId xmlns:a16="http://schemas.microsoft.com/office/drawing/2014/main" id="{35CC7960-3405-4034-1248-71126391A148}"/>
              </a:ext>
            </a:extLst>
          </p:cNvPr>
          <p:cNvSpPr txBox="1"/>
          <p:nvPr/>
        </p:nvSpPr>
        <p:spPr>
          <a:xfrm>
            <a:off x="965638" y="1249593"/>
            <a:ext cx="420414" cy="1442066"/>
          </a:xfrm>
          <a:prstGeom prst="rect">
            <a:avLst/>
          </a:prstGeom>
          <a:noFill/>
        </p:spPr>
        <p:txBody>
          <a:bodyPr wrap="square" rtlCol="0">
            <a:spAutoFit/>
          </a:bodyPr>
          <a:lstStyle/>
          <a:p>
            <a:r>
              <a:rPr lang="pt-BR" sz="8800" b="1" dirty="0">
                <a:solidFill>
                  <a:schemeClr val="bg1"/>
                </a:solidFill>
              </a:rPr>
              <a:t>1</a:t>
            </a:r>
          </a:p>
        </p:txBody>
      </p:sp>
      <p:sp>
        <p:nvSpPr>
          <p:cNvPr id="8" name="CaixaDeTexto 7">
            <a:extLst>
              <a:ext uri="{FF2B5EF4-FFF2-40B4-BE49-F238E27FC236}">
                <a16:creationId xmlns:a16="http://schemas.microsoft.com/office/drawing/2014/main" id="{043C3104-5126-CEAB-DC92-6C94665E451F}"/>
              </a:ext>
            </a:extLst>
          </p:cNvPr>
          <p:cNvSpPr txBox="1"/>
          <p:nvPr/>
        </p:nvSpPr>
        <p:spPr>
          <a:xfrm>
            <a:off x="6698208" y="4733862"/>
            <a:ext cx="1350345" cy="461665"/>
          </a:xfrm>
          <a:prstGeom prst="rect">
            <a:avLst/>
          </a:prstGeom>
          <a:noFill/>
        </p:spPr>
        <p:txBody>
          <a:bodyPr wrap="square" rtlCol="0">
            <a:spAutoFit/>
          </a:bodyPr>
          <a:lstStyle/>
          <a:p>
            <a:pPr algn="just"/>
            <a:r>
              <a:rPr lang="pt-BR" sz="2400" b="1" dirty="0" err="1">
                <a:solidFill>
                  <a:srgbClr val="C00000"/>
                </a:solidFill>
              </a:rPr>
              <a:t>derecho</a:t>
            </a:r>
            <a:endParaRPr lang="pt-BR" sz="2400" b="1" dirty="0">
              <a:solidFill>
                <a:srgbClr val="C00000"/>
              </a:solidFill>
            </a:endParaRPr>
          </a:p>
        </p:txBody>
      </p:sp>
    </p:spTree>
    <p:extLst>
      <p:ext uri="{BB962C8B-B14F-4D97-AF65-F5344CB8AC3E}">
        <p14:creationId xmlns:p14="http://schemas.microsoft.com/office/powerpoint/2010/main" val="28177618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tângulo 6">
            <a:extLst>
              <a:ext uri="{FF2B5EF4-FFF2-40B4-BE49-F238E27FC236}">
                <a16:creationId xmlns:a16="http://schemas.microsoft.com/office/drawing/2014/main" id="{A5608184-5E1E-D9C5-6D0B-22F29960AEFE}"/>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a:extLst>
              <a:ext uri="{FF2B5EF4-FFF2-40B4-BE49-F238E27FC236}">
                <a16:creationId xmlns:a16="http://schemas.microsoft.com/office/drawing/2014/main" id="{CAEBF52F-921A-60D5-05B7-6C27312A5E85}"/>
              </a:ext>
            </a:extLst>
          </p:cNvPr>
          <p:cNvSpPr txBox="1"/>
          <p:nvPr/>
        </p:nvSpPr>
        <p:spPr>
          <a:xfrm>
            <a:off x="965638" y="3458331"/>
            <a:ext cx="10237076" cy="1938992"/>
          </a:xfrm>
          <a:prstGeom prst="rect">
            <a:avLst/>
          </a:prstGeom>
          <a:noFill/>
        </p:spPr>
        <p:txBody>
          <a:bodyPr wrap="square" rtlCol="0">
            <a:spAutoFit/>
          </a:bodyPr>
          <a:lstStyle/>
          <a:p>
            <a:pPr algn="just"/>
            <a:r>
              <a:rPr lang="es-ES" sz="2400" b="1" dirty="0"/>
              <a:t>Cualquiera sea su apariencia, toda vida ____________ es ________se desperdicia. Quienquiera que intente vivir lejos de Dios está malgastando su sustancia. Está desperdiciando los años mejores y las facultades de la mente, el corazón y el alma, y labrando su propia bancarrota para la eternidad. El hombre que se ________ de Dios para servirse a sí mismo es esclavo de Mamón.</a:t>
            </a:r>
            <a:endParaRPr lang="pt-BR" sz="2400" b="1" dirty="0"/>
          </a:p>
        </p:txBody>
      </p:sp>
      <p:sp>
        <p:nvSpPr>
          <p:cNvPr id="5" name="CaixaDeTexto 4">
            <a:extLst>
              <a:ext uri="{FF2B5EF4-FFF2-40B4-BE49-F238E27FC236}">
                <a16:creationId xmlns:a16="http://schemas.microsoft.com/office/drawing/2014/main" id="{F51A1BA8-4840-2B43-7200-053896C816FE}"/>
              </a:ext>
            </a:extLst>
          </p:cNvPr>
          <p:cNvSpPr txBox="1"/>
          <p:nvPr/>
        </p:nvSpPr>
        <p:spPr>
          <a:xfrm>
            <a:off x="7134409" y="3429000"/>
            <a:ext cx="2324902" cy="461665"/>
          </a:xfrm>
          <a:prstGeom prst="rect">
            <a:avLst/>
          </a:prstGeom>
          <a:noFill/>
        </p:spPr>
        <p:txBody>
          <a:bodyPr wrap="square" rtlCol="0">
            <a:spAutoFit/>
          </a:bodyPr>
          <a:lstStyle/>
          <a:p>
            <a:pPr algn="just"/>
            <a:r>
              <a:rPr lang="pt-BR" sz="2400" b="1" dirty="0" err="1">
                <a:solidFill>
                  <a:srgbClr val="C00000"/>
                </a:solidFill>
              </a:rPr>
              <a:t>cuyo</a:t>
            </a:r>
            <a:r>
              <a:rPr lang="pt-BR" sz="2400" b="1" dirty="0">
                <a:solidFill>
                  <a:srgbClr val="C00000"/>
                </a:solidFill>
              </a:rPr>
              <a:t> centro</a:t>
            </a:r>
          </a:p>
        </p:txBody>
      </p:sp>
      <p:sp>
        <p:nvSpPr>
          <p:cNvPr id="6" name="CaixaDeTexto 5">
            <a:extLst>
              <a:ext uri="{FF2B5EF4-FFF2-40B4-BE49-F238E27FC236}">
                <a16:creationId xmlns:a16="http://schemas.microsoft.com/office/drawing/2014/main" id="{B61B3EAF-4D5C-246B-D7FB-F1F92AF12820}"/>
              </a:ext>
            </a:extLst>
          </p:cNvPr>
          <p:cNvSpPr txBox="1"/>
          <p:nvPr/>
        </p:nvSpPr>
        <p:spPr>
          <a:xfrm>
            <a:off x="2001924" y="4903942"/>
            <a:ext cx="1167962" cy="461665"/>
          </a:xfrm>
          <a:prstGeom prst="rect">
            <a:avLst/>
          </a:prstGeom>
          <a:noFill/>
        </p:spPr>
        <p:txBody>
          <a:bodyPr wrap="square" rtlCol="0">
            <a:spAutoFit/>
          </a:bodyPr>
          <a:lstStyle/>
          <a:p>
            <a:pPr algn="just"/>
            <a:r>
              <a:rPr lang="pt-BR" sz="2400" b="1" dirty="0">
                <a:solidFill>
                  <a:srgbClr val="C00000"/>
                </a:solidFill>
              </a:rPr>
              <a:t>separa</a:t>
            </a:r>
          </a:p>
        </p:txBody>
      </p:sp>
      <p:sp>
        <p:nvSpPr>
          <p:cNvPr id="10" name="Retângulo: Cantos Arredondados 9">
            <a:extLst>
              <a:ext uri="{FF2B5EF4-FFF2-40B4-BE49-F238E27FC236}">
                <a16:creationId xmlns:a16="http://schemas.microsoft.com/office/drawing/2014/main" id="{8897A01B-E904-E019-AD5F-F15646E2038D}"/>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ED3E6D46-E216-F6B7-C68C-96EE24A17B76}"/>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5" name="Agrupar 14">
            <a:extLst>
              <a:ext uri="{FF2B5EF4-FFF2-40B4-BE49-F238E27FC236}">
                <a16:creationId xmlns:a16="http://schemas.microsoft.com/office/drawing/2014/main" id="{43B73981-8B58-3935-A6FA-95AE43E93202}"/>
              </a:ext>
            </a:extLst>
          </p:cNvPr>
          <p:cNvGrpSpPr/>
          <p:nvPr/>
        </p:nvGrpSpPr>
        <p:grpSpPr>
          <a:xfrm>
            <a:off x="720242" y="1332006"/>
            <a:ext cx="1447005" cy="1250152"/>
            <a:chOff x="760976" y="1340559"/>
            <a:chExt cx="1447005" cy="1250152"/>
          </a:xfrm>
        </p:grpSpPr>
        <p:sp>
          <p:nvSpPr>
            <p:cNvPr id="13" name="Elipse 12">
              <a:extLst>
                <a:ext uri="{FF2B5EF4-FFF2-40B4-BE49-F238E27FC236}">
                  <a16:creationId xmlns:a16="http://schemas.microsoft.com/office/drawing/2014/main" id="{A90AC353-3C38-9B9F-AF28-DDEEDCD55240}"/>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Triângulo isósceles 13">
              <a:extLst>
                <a:ext uri="{FF2B5EF4-FFF2-40B4-BE49-F238E27FC236}">
                  <a16:creationId xmlns:a16="http://schemas.microsoft.com/office/drawing/2014/main" id="{A9C17B54-4B3D-9FE5-F0FB-6377AEE9B7BA}"/>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CaixaDeTexto 2">
            <a:extLst>
              <a:ext uri="{FF2B5EF4-FFF2-40B4-BE49-F238E27FC236}">
                <a16:creationId xmlns:a16="http://schemas.microsoft.com/office/drawing/2014/main" id="{35CC7960-3405-4034-1248-71126391A148}"/>
              </a:ext>
            </a:extLst>
          </p:cNvPr>
          <p:cNvSpPr txBox="1"/>
          <p:nvPr/>
        </p:nvSpPr>
        <p:spPr>
          <a:xfrm>
            <a:off x="965638" y="1249593"/>
            <a:ext cx="420414" cy="1442066"/>
          </a:xfrm>
          <a:prstGeom prst="rect">
            <a:avLst/>
          </a:prstGeom>
          <a:noFill/>
        </p:spPr>
        <p:txBody>
          <a:bodyPr wrap="square" rtlCol="0">
            <a:spAutoFit/>
          </a:bodyPr>
          <a:lstStyle/>
          <a:p>
            <a:r>
              <a:rPr lang="pt-BR" sz="8800" b="1" dirty="0">
                <a:solidFill>
                  <a:schemeClr val="bg1"/>
                </a:solidFill>
              </a:rPr>
              <a:t>1</a:t>
            </a:r>
          </a:p>
        </p:txBody>
      </p:sp>
      <p:sp>
        <p:nvSpPr>
          <p:cNvPr id="8" name="CaixaDeTexto 7">
            <a:extLst>
              <a:ext uri="{FF2B5EF4-FFF2-40B4-BE49-F238E27FC236}">
                <a16:creationId xmlns:a16="http://schemas.microsoft.com/office/drawing/2014/main" id="{043C3104-5126-CEAB-DC92-6C94665E451F}"/>
              </a:ext>
            </a:extLst>
          </p:cNvPr>
          <p:cNvSpPr txBox="1"/>
          <p:nvPr/>
        </p:nvSpPr>
        <p:spPr>
          <a:xfrm>
            <a:off x="9778796" y="3438711"/>
            <a:ext cx="1350345" cy="461665"/>
          </a:xfrm>
          <a:prstGeom prst="rect">
            <a:avLst/>
          </a:prstGeom>
          <a:noFill/>
        </p:spPr>
        <p:txBody>
          <a:bodyPr wrap="square" rtlCol="0">
            <a:spAutoFit/>
          </a:bodyPr>
          <a:lstStyle/>
          <a:p>
            <a:pPr algn="just"/>
            <a:r>
              <a:rPr lang="pt-BR" sz="2400" b="1" dirty="0" err="1">
                <a:solidFill>
                  <a:srgbClr val="C00000"/>
                </a:solidFill>
              </a:rPr>
              <a:t>el</a:t>
            </a:r>
            <a:r>
              <a:rPr lang="pt-BR" sz="2400" b="1" dirty="0">
                <a:solidFill>
                  <a:srgbClr val="C00000"/>
                </a:solidFill>
              </a:rPr>
              <a:t> </a:t>
            </a:r>
            <a:r>
              <a:rPr lang="pt-BR" sz="2400" b="1" dirty="0" err="1">
                <a:solidFill>
                  <a:srgbClr val="C00000"/>
                </a:solidFill>
              </a:rPr>
              <a:t>yo</a:t>
            </a:r>
            <a:endParaRPr lang="pt-BR" sz="2400" b="1" dirty="0">
              <a:solidFill>
                <a:srgbClr val="C00000"/>
              </a:solidFill>
            </a:endParaRPr>
          </a:p>
        </p:txBody>
      </p:sp>
      <p:sp>
        <p:nvSpPr>
          <p:cNvPr id="11" name="CaixaDeTexto 10">
            <a:extLst>
              <a:ext uri="{FF2B5EF4-FFF2-40B4-BE49-F238E27FC236}">
                <a16:creationId xmlns:a16="http://schemas.microsoft.com/office/drawing/2014/main" id="{8F66A31E-3109-351F-B671-1C2904E20273}"/>
              </a:ext>
            </a:extLst>
          </p:cNvPr>
          <p:cNvSpPr txBox="1"/>
          <p:nvPr/>
        </p:nvSpPr>
        <p:spPr>
          <a:xfrm>
            <a:off x="2123090" y="1062685"/>
            <a:ext cx="9307934" cy="1815882"/>
          </a:xfrm>
          <a:prstGeom prst="rect">
            <a:avLst/>
          </a:prstGeom>
          <a:noFill/>
        </p:spPr>
        <p:txBody>
          <a:bodyPr wrap="square" rtlCol="0">
            <a:spAutoFit/>
          </a:bodyPr>
          <a:lstStyle/>
          <a:p>
            <a:pPr algn="just"/>
            <a:r>
              <a:rPr lang="es-ES" sz="2800" b="1" dirty="0">
                <a:solidFill>
                  <a:srgbClr val="1F402B"/>
                </a:solidFill>
              </a:rPr>
              <a:t>Enseñar a los hijos a tener un espíritu de gratitud hacia Dios y no centrado en el yo crea intimidad con Dios y aprecio por lo celestial. ¿Qué actitudes encontramos en el hijo pródigo que lo alejaron de Dios? (Ver p. 38.)</a:t>
            </a:r>
            <a:endParaRPr lang="pt-BR" sz="2800" b="1" dirty="0">
              <a:solidFill>
                <a:srgbClr val="1F402B"/>
              </a:solidFill>
            </a:endParaRPr>
          </a:p>
        </p:txBody>
      </p:sp>
    </p:spTree>
    <p:extLst>
      <p:ext uri="{BB962C8B-B14F-4D97-AF65-F5344CB8AC3E}">
        <p14:creationId xmlns:p14="http://schemas.microsoft.com/office/powerpoint/2010/main" val="18872120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6" name="Agrupar 15">
            <a:extLst>
              <a:ext uri="{FF2B5EF4-FFF2-40B4-BE49-F238E27FC236}">
                <a16:creationId xmlns:a16="http://schemas.microsoft.com/office/drawing/2014/main" id="{2EEFB04A-F2C0-8B6C-3C85-B1622C0881C1}"/>
              </a:ext>
            </a:extLst>
          </p:cNvPr>
          <p:cNvGrpSpPr/>
          <p:nvPr/>
        </p:nvGrpSpPr>
        <p:grpSpPr>
          <a:xfrm>
            <a:off x="1" y="740668"/>
            <a:ext cx="12192000" cy="2200371"/>
            <a:chOff x="1" y="740668"/>
            <a:chExt cx="12192000" cy="2200371"/>
          </a:xfrm>
        </p:grpSpPr>
        <p:sp>
          <p:nvSpPr>
            <p:cNvPr id="7" name="Retângulo 6">
              <a:extLst>
                <a:ext uri="{FF2B5EF4-FFF2-40B4-BE49-F238E27FC236}">
                  <a16:creationId xmlns:a16="http://schemas.microsoft.com/office/drawing/2014/main" id="{0649428F-105E-D793-5664-940EAE8F214E}"/>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Cantos Arredondados 7">
              <a:extLst>
                <a:ext uri="{FF2B5EF4-FFF2-40B4-BE49-F238E27FC236}">
                  <a16:creationId xmlns:a16="http://schemas.microsoft.com/office/drawing/2014/main" id="{A38FC12E-FB98-F7E7-9C34-540CF15926F9}"/>
                </a:ext>
              </a:extLst>
            </p:cNvPr>
            <p:cNvSpPr/>
            <p:nvPr/>
          </p:nvSpPr>
          <p:spPr>
            <a:xfrm>
              <a:off x="901262" y="740668"/>
              <a:ext cx="10618076" cy="220037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Elipse 8">
              <a:extLst>
                <a:ext uri="{FF2B5EF4-FFF2-40B4-BE49-F238E27FC236}">
                  <a16:creationId xmlns:a16="http://schemas.microsoft.com/office/drawing/2014/main" id="{BF400289-7C4E-2F3C-0819-6BDEB3D3C4C0}"/>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0" name="Agrupar 9">
              <a:extLst>
                <a:ext uri="{FF2B5EF4-FFF2-40B4-BE49-F238E27FC236}">
                  <a16:creationId xmlns:a16="http://schemas.microsoft.com/office/drawing/2014/main" id="{6C284804-AE43-E69F-2292-5A7183E8B523}"/>
                </a:ext>
              </a:extLst>
            </p:cNvPr>
            <p:cNvGrpSpPr/>
            <p:nvPr/>
          </p:nvGrpSpPr>
          <p:grpSpPr>
            <a:xfrm>
              <a:off x="720242" y="1332006"/>
              <a:ext cx="1447005" cy="1250152"/>
              <a:chOff x="760976" y="1340559"/>
              <a:chExt cx="1447005" cy="1250152"/>
            </a:xfrm>
          </p:grpSpPr>
          <p:sp>
            <p:nvSpPr>
              <p:cNvPr id="11" name="Elipse 10">
                <a:extLst>
                  <a:ext uri="{FF2B5EF4-FFF2-40B4-BE49-F238E27FC236}">
                    <a16:creationId xmlns:a16="http://schemas.microsoft.com/office/drawing/2014/main" id="{B6AF1089-9DC0-52A9-706F-9A736FE157F8}"/>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Triângulo isósceles 11">
                <a:extLst>
                  <a:ext uri="{FF2B5EF4-FFF2-40B4-BE49-F238E27FC236}">
                    <a16:creationId xmlns:a16="http://schemas.microsoft.com/office/drawing/2014/main" id="{52307F02-48ED-9427-6E4A-01BA6BE652C8}"/>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CaixaDeTexto 2">
              <a:extLst>
                <a:ext uri="{FF2B5EF4-FFF2-40B4-BE49-F238E27FC236}">
                  <a16:creationId xmlns:a16="http://schemas.microsoft.com/office/drawing/2014/main" id="{35CC7960-3405-4034-1248-71126391A148}"/>
                </a:ext>
              </a:extLst>
            </p:cNvPr>
            <p:cNvSpPr txBox="1"/>
            <p:nvPr/>
          </p:nvSpPr>
          <p:spPr>
            <a:xfrm>
              <a:off x="956232" y="1200817"/>
              <a:ext cx="515007" cy="1446550"/>
            </a:xfrm>
            <a:prstGeom prst="rect">
              <a:avLst/>
            </a:prstGeom>
            <a:noFill/>
          </p:spPr>
          <p:txBody>
            <a:bodyPr wrap="square" rtlCol="0">
              <a:spAutoFit/>
            </a:bodyPr>
            <a:lstStyle/>
            <a:p>
              <a:r>
                <a:rPr lang="pt-BR" sz="8800" b="1" dirty="0">
                  <a:solidFill>
                    <a:schemeClr val="bg1"/>
                  </a:solidFill>
                </a:rPr>
                <a:t>2</a:t>
              </a:r>
            </a:p>
          </p:txBody>
        </p:sp>
      </p:grpSp>
      <p:sp>
        <p:nvSpPr>
          <p:cNvPr id="2" name="CaixaDeTexto 1">
            <a:extLst>
              <a:ext uri="{FF2B5EF4-FFF2-40B4-BE49-F238E27FC236}">
                <a16:creationId xmlns:a16="http://schemas.microsoft.com/office/drawing/2014/main" id="{8307668C-7E16-FA5B-2A69-A826704678E5}"/>
              </a:ext>
            </a:extLst>
          </p:cNvPr>
          <p:cNvSpPr txBox="1"/>
          <p:nvPr/>
        </p:nvSpPr>
        <p:spPr>
          <a:xfrm>
            <a:off x="2204653" y="871357"/>
            <a:ext cx="9188964" cy="1938992"/>
          </a:xfrm>
          <a:prstGeom prst="rect">
            <a:avLst/>
          </a:prstGeom>
          <a:noFill/>
        </p:spPr>
        <p:txBody>
          <a:bodyPr wrap="square" rtlCol="0">
            <a:spAutoFit/>
          </a:bodyPr>
          <a:lstStyle/>
          <a:p>
            <a:pPr algn="just"/>
            <a:r>
              <a:rPr lang="es-ES" sz="2400" b="1" dirty="0">
                <a:solidFill>
                  <a:srgbClr val="1F402B"/>
                </a:solidFill>
              </a:rPr>
              <a:t>Los padres enseñan a sus hijos el camino correcto, pero algunos optan</a:t>
            </a:r>
          </a:p>
          <a:p>
            <a:pPr algn="just"/>
            <a:r>
              <a:rPr lang="es-ES" sz="2400" b="1" dirty="0">
                <a:solidFill>
                  <a:srgbClr val="1F402B"/>
                </a:solidFill>
              </a:rPr>
              <a:t>por recorrer caminos desconocidos y peligrosos. En el caso del hijo pródigo, optó por separarse del amor del padre; sin embargo, cuando se dio cuenta de lo bajo que había caído, volvió en sí. En ese momento, ¿qué pasó? (Ver p. 39.)</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901262" y="3208951"/>
            <a:ext cx="10237076" cy="2677656"/>
          </a:xfrm>
          <a:prstGeom prst="rect">
            <a:avLst/>
          </a:prstGeom>
          <a:noFill/>
        </p:spPr>
        <p:txBody>
          <a:bodyPr wrap="square" rtlCol="0">
            <a:spAutoFit/>
          </a:bodyPr>
          <a:lstStyle/>
          <a:p>
            <a:pPr algn="just"/>
            <a:r>
              <a:rPr lang="es-ES" sz="2800" b="1" dirty="0"/>
              <a:t>El amor de Dios aún anhela al que ha elegido separarse de él, y pone en acción influencias para traerlo de vuelta a la casa del Padre. El hijo pródigo, en medio de su desgracia, volvió “en sí”. Fue __________ el engañoso _______ que Satanás había _______ sobre él. Vio que su sufrimiento era la consecuencia de su propia necedad [...].</a:t>
            </a:r>
            <a:endParaRPr lang="pt-BR" sz="2800" b="1" dirty="0"/>
          </a:p>
        </p:txBody>
      </p:sp>
      <p:sp>
        <p:nvSpPr>
          <p:cNvPr id="5" name="CaixaDeTexto 4">
            <a:extLst>
              <a:ext uri="{FF2B5EF4-FFF2-40B4-BE49-F238E27FC236}">
                <a16:creationId xmlns:a16="http://schemas.microsoft.com/office/drawing/2014/main" id="{F51A1BA8-4840-2B43-7200-053896C816FE}"/>
              </a:ext>
            </a:extLst>
          </p:cNvPr>
          <p:cNvSpPr txBox="1"/>
          <p:nvPr/>
        </p:nvSpPr>
        <p:spPr>
          <a:xfrm>
            <a:off x="982421" y="4548740"/>
            <a:ext cx="1975946" cy="461665"/>
          </a:xfrm>
          <a:prstGeom prst="rect">
            <a:avLst/>
          </a:prstGeom>
          <a:noFill/>
        </p:spPr>
        <p:txBody>
          <a:bodyPr wrap="square" rtlCol="0">
            <a:spAutoFit/>
          </a:bodyPr>
          <a:lstStyle/>
          <a:p>
            <a:pPr algn="just"/>
            <a:r>
              <a:rPr lang="pt-BR" sz="2400" b="1" dirty="0">
                <a:solidFill>
                  <a:srgbClr val="C00000"/>
                </a:solidFill>
              </a:rPr>
              <a:t>quebrantado</a:t>
            </a:r>
          </a:p>
        </p:txBody>
      </p:sp>
      <p:sp>
        <p:nvSpPr>
          <p:cNvPr id="6" name="CaixaDeTexto 5">
            <a:extLst>
              <a:ext uri="{FF2B5EF4-FFF2-40B4-BE49-F238E27FC236}">
                <a16:creationId xmlns:a16="http://schemas.microsoft.com/office/drawing/2014/main" id="{B61B3EAF-4D5C-246B-D7FB-F1F92AF12820}"/>
              </a:ext>
            </a:extLst>
          </p:cNvPr>
          <p:cNvSpPr txBox="1"/>
          <p:nvPr/>
        </p:nvSpPr>
        <p:spPr>
          <a:xfrm>
            <a:off x="4853150" y="4548740"/>
            <a:ext cx="1357150" cy="461665"/>
          </a:xfrm>
          <a:prstGeom prst="rect">
            <a:avLst/>
          </a:prstGeom>
          <a:noFill/>
        </p:spPr>
        <p:txBody>
          <a:bodyPr wrap="square" rtlCol="0">
            <a:spAutoFit/>
          </a:bodyPr>
          <a:lstStyle/>
          <a:p>
            <a:pPr algn="just"/>
            <a:r>
              <a:rPr lang="pt-BR" sz="2400" b="1" dirty="0">
                <a:solidFill>
                  <a:srgbClr val="C00000"/>
                </a:solidFill>
              </a:rPr>
              <a:t>poder</a:t>
            </a:r>
          </a:p>
        </p:txBody>
      </p:sp>
      <p:sp>
        <p:nvSpPr>
          <p:cNvPr id="13" name="CaixaDeTexto 12">
            <a:extLst>
              <a:ext uri="{FF2B5EF4-FFF2-40B4-BE49-F238E27FC236}">
                <a16:creationId xmlns:a16="http://schemas.microsoft.com/office/drawing/2014/main" id="{0B69D897-4568-0BE3-3411-66AF409CAB47}"/>
              </a:ext>
            </a:extLst>
          </p:cNvPr>
          <p:cNvSpPr txBox="1"/>
          <p:nvPr/>
        </p:nvSpPr>
        <p:spPr>
          <a:xfrm>
            <a:off x="8895269" y="4505739"/>
            <a:ext cx="1247214" cy="461665"/>
          </a:xfrm>
          <a:prstGeom prst="rect">
            <a:avLst/>
          </a:prstGeom>
          <a:noFill/>
        </p:spPr>
        <p:txBody>
          <a:bodyPr wrap="square" rtlCol="0">
            <a:spAutoFit/>
          </a:bodyPr>
          <a:lstStyle/>
          <a:p>
            <a:pPr algn="just"/>
            <a:r>
              <a:rPr lang="pt-BR" sz="2400" b="1" dirty="0" err="1">
                <a:solidFill>
                  <a:srgbClr val="C00000"/>
                </a:solidFill>
              </a:rPr>
              <a:t>ejercido</a:t>
            </a:r>
            <a:endParaRPr lang="pt-BR" sz="2400" b="1" dirty="0">
              <a:solidFill>
                <a:srgbClr val="C00000"/>
              </a:solidFill>
            </a:endParaRPr>
          </a:p>
        </p:txBody>
      </p:sp>
    </p:spTree>
    <p:extLst>
      <p:ext uri="{BB962C8B-B14F-4D97-AF65-F5344CB8AC3E}">
        <p14:creationId xmlns:p14="http://schemas.microsoft.com/office/powerpoint/2010/main" val="16770808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6" name="Agrupar 15">
            <a:extLst>
              <a:ext uri="{FF2B5EF4-FFF2-40B4-BE49-F238E27FC236}">
                <a16:creationId xmlns:a16="http://schemas.microsoft.com/office/drawing/2014/main" id="{2EEFB04A-F2C0-8B6C-3C85-B1622C0881C1}"/>
              </a:ext>
            </a:extLst>
          </p:cNvPr>
          <p:cNvGrpSpPr/>
          <p:nvPr/>
        </p:nvGrpSpPr>
        <p:grpSpPr>
          <a:xfrm>
            <a:off x="1" y="740668"/>
            <a:ext cx="12192000" cy="2200371"/>
            <a:chOff x="1" y="740668"/>
            <a:chExt cx="12192000" cy="2200371"/>
          </a:xfrm>
        </p:grpSpPr>
        <p:sp>
          <p:nvSpPr>
            <p:cNvPr id="7" name="Retângulo 6">
              <a:extLst>
                <a:ext uri="{FF2B5EF4-FFF2-40B4-BE49-F238E27FC236}">
                  <a16:creationId xmlns:a16="http://schemas.microsoft.com/office/drawing/2014/main" id="{0649428F-105E-D793-5664-940EAE8F214E}"/>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Cantos Arredondados 7">
              <a:extLst>
                <a:ext uri="{FF2B5EF4-FFF2-40B4-BE49-F238E27FC236}">
                  <a16:creationId xmlns:a16="http://schemas.microsoft.com/office/drawing/2014/main" id="{A38FC12E-FB98-F7E7-9C34-540CF15926F9}"/>
                </a:ext>
              </a:extLst>
            </p:cNvPr>
            <p:cNvSpPr/>
            <p:nvPr/>
          </p:nvSpPr>
          <p:spPr>
            <a:xfrm>
              <a:off x="901262" y="740668"/>
              <a:ext cx="10618076" cy="220037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Elipse 8">
              <a:extLst>
                <a:ext uri="{FF2B5EF4-FFF2-40B4-BE49-F238E27FC236}">
                  <a16:creationId xmlns:a16="http://schemas.microsoft.com/office/drawing/2014/main" id="{BF400289-7C4E-2F3C-0819-6BDEB3D3C4C0}"/>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0" name="Agrupar 9">
              <a:extLst>
                <a:ext uri="{FF2B5EF4-FFF2-40B4-BE49-F238E27FC236}">
                  <a16:creationId xmlns:a16="http://schemas.microsoft.com/office/drawing/2014/main" id="{6C284804-AE43-E69F-2292-5A7183E8B523}"/>
                </a:ext>
              </a:extLst>
            </p:cNvPr>
            <p:cNvGrpSpPr/>
            <p:nvPr/>
          </p:nvGrpSpPr>
          <p:grpSpPr>
            <a:xfrm>
              <a:off x="720242" y="1332006"/>
              <a:ext cx="1447005" cy="1250152"/>
              <a:chOff x="760976" y="1340559"/>
              <a:chExt cx="1447005" cy="1250152"/>
            </a:xfrm>
          </p:grpSpPr>
          <p:sp>
            <p:nvSpPr>
              <p:cNvPr id="11" name="Elipse 10">
                <a:extLst>
                  <a:ext uri="{FF2B5EF4-FFF2-40B4-BE49-F238E27FC236}">
                    <a16:creationId xmlns:a16="http://schemas.microsoft.com/office/drawing/2014/main" id="{B6AF1089-9DC0-52A9-706F-9A736FE157F8}"/>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Triângulo isósceles 11">
                <a:extLst>
                  <a:ext uri="{FF2B5EF4-FFF2-40B4-BE49-F238E27FC236}">
                    <a16:creationId xmlns:a16="http://schemas.microsoft.com/office/drawing/2014/main" id="{52307F02-48ED-9427-6E4A-01BA6BE652C8}"/>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CaixaDeTexto 2">
              <a:extLst>
                <a:ext uri="{FF2B5EF4-FFF2-40B4-BE49-F238E27FC236}">
                  <a16:creationId xmlns:a16="http://schemas.microsoft.com/office/drawing/2014/main" id="{35CC7960-3405-4034-1248-71126391A148}"/>
                </a:ext>
              </a:extLst>
            </p:cNvPr>
            <p:cNvSpPr txBox="1"/>
            <p:nvPr/>
          </p:nvSpPr>
          <p:spPr>
            <a:xfrm>
              <a:off x="956232" y="1200817"/>
              <a:ext cx="515007" cy="1446550"/>
            </a:xfrm>
            <a:prstGeom prst="rect">
              <a:avLst/>
            </a:prstGeom>
            <a:noFill/>
          </p:spPr>
          <p:txBody>
            <a:bodyPr wrap="square" rtlCol="0">
              <a:spAutoFit/>
            </a:bodyPr>
            <a:lstStyle/>
            <a:p>
              <a:r>
                <a:rPr lang="pt-BR" sz="8800" b="1" dirty="0">
                  <a:solidFill>
                    <a:schemeClr val="bg1"/>
                  </a:solidFill>
                </a:rPr>
                <a:t>2</a:t>
              </a:r>
            </a:p>
          </p:txBody>
        </p:sp>
      </p:grpSp>
      <p:sp>
        <p:nvSpPr>
          <p:cNvPr id="4" name="CaixaDeTexto 3">
            <a:extLst>
              <a:ext uri="{FF2B5EF4-FFF2-40B4-BE49-F238E27FC236}">
                <a16:creationId xmlns:a16="http://schemas.microsoft.com/office/drawing/2014/main" id="{CAEBF52F-921A-60D5-05B7-6C27312A5E85}"/>
              </a:ext>
            </a:extLst>
          </p:cNvPr>
          <p:cNvSpPr txBox="1"/>
          <p:nvPr/>
        </p:nvSpPr>
        <p:spPr>
          <a:xfrm>
            <a:off x="901262" y="3208951"/>
            <a:ext cx="10237076" cy="2677656"/>
          </a:xfrm>
          <a:prstGeom prst="rect">
            <a:avLst/>
          </a:prstGeom>
          <a:noFill/>
        </p:spPr>
        <p:txBody>
          <a:bodyPr wrap="square" rtlCol="0">
            <a:spAutoFit/>
          </a:bodyPr>
          <a:lstStyle/>
          <a:p>
            <a:pPr algn="just"/>
            <a:r>
              <a:rPr lang="es-ES" sz="2800" b="1" dirty="0"/>
              <a:t>Del mismo modo la ________ del ____________ constriñe al pecador a retornar a Dios. “Su benignidad busca llevarte al arrepentimiento” (Rom. 2:4). La misericordia y compasión del amor divino, a manera de una cadena de oro, rodea a cada alma en peligro. El Señor declara: “Te amo con amor eterno. Por eso te he prolongado mi misericordia” (</a:t>
            </a:r>
            <a:r>
              <a:rPr lang="es-ES" sz="2800" b="1" dirty="0" err="1"/>
              <a:t>Jer</a:t>
            </a:r>
            <a:r>
              <a:rPr lang="es-ES" sz="2800" b="1" dirty="0"/>
              <a:t>. 31:3).</a:t>
            </a:r>
            <a:endParaRPr lang="pt-BR" sz="2800" b="1" dirty="0"/>
          </a:p>
        </p:txBody>
      </p:sp>
      <p:sp>
        <p:nvSpPr>
          <p:cNvPr id="5" name="CaixaDeTexto 4">
            <a:extLst>
              <a:ext uri="{FF2B5EF4-FFF2-40B4-BE49-F238E27FC236}">
                <a16:creationId xmlns:a16="http://schemas.microsoft.com/office/drawing/2014/main" id="{F51A1BA8-4840-2B43-7200-053896C816FE}"/>
              </a:ext>
            </a:extLst>
          </p:cNvPr>
          <p:cNvSpPr txBox="1"/>
          <p:nvPr/>
        </p:nvSpPr>
        <p:spPr>
          <a:xfrm>
            <a:off x="4477198" y="3244084"/>
            <a:ext cx="1618802" cy="461665"/>
          </a:xfrm>
          <a:prstGeom prst="rect">
            <a:avLst/>
          </a:prstGeom>
          <a:noFill/>
        </p:spPr>
        <p:txBody>
          <a:bodyPr wrap="square" rtlCol="0">
            <a:spAutoFit/>
          </a:bodyPr>
          <a:lstStyle/>
          <a:p>
            <a:pPr algn="just"/>
            <a:r>
              <a:rPr lang="pt-BR" sz="2400" b="1" dirty="0" err="1">
                <a:solidFill>
                  <a:srgbClr val="C00000"/>
                </a:solidFill>
              </a:rPr>
              <a:t>seguridad</a:t>
            </a:r>
            <a:endParaRPr lang="pt-BR" sz="2400" b="1" dirty="0">
              <a:solidFill>
                <a:srgbClr val="C00000"/>
              </a:solidFill>
            </a:endParaRPr>
          </a:p>
        </p:txBody>
      </p:sp>
      <p:sp>
        <p:nvSpPr>
          <p:cNvPr id="6" name="CaixaDeTexto 5">
            <a:extLst>
              <a:ext uri="{FF2B5EF4-FFF2-40B4-BE49-F238E27FC236}">
                <a16:creationId xmlns:a16="http://schemas.microsoft.com/office/drawing/2014/main" id="{B61B3EAF-4D5C-246B-D7FB-F1F92AF12820}"/>
              </a:ext>
            </a:extLst>
          </p:cNvPr>
          <p:cNvSpPr txBox="1"/>
          <p:nvPr/>
        </p:nvSpPr>
        <p:spPr>
          <a:xfrm>
            <a:off x="6884277" y="3244084"/>
            <a:ext cx="1902372" cy="461665"/>
          </a:xfrm>
          <a:prstGeom prst="rect">
            <a:avLst/>
          </a:prstGeom>
          <a:noFill/>
        </p:spPr>
        <p:txBody>
          <a:bodyPr wrap="square" rtlCol="0">
            <a:spAutoFit/>
          </a:bodyPr>
          <a:lstStyle/>
          <a:p>
            <a:pPr algn="just"/>
            <a:r>
              <a:rPr lang="pt-BR" sz="2400" b="1" dirty="0">
                <a:solidFill>
                  <a:srgbClr val="C00000"/>
                </a:solidFill>
              </a:rPr>
              <a:t>amor de Dios</a:t>
            </a:r>
          </a:p>
        </p:txBody>
      </p:sp>
      <p:sp>
        <p:nvSpPr>
          <p:cNvPr id="14" name="CaixaDeTexto 13">
            <a:extLst>
              <a:ext uri="{FF2B5EF4-FFF2-40B4-BE49-F238E27FC236}">
                <a16:creationId xmlns:a16="http://schemas.microsoft.com/office/drawing/2014/main" id="{DCE1EE1A-42B1-97B1-945B-1D236081AA47}"/>
              </a:ext>
            </a:extLst>
          </p:cNvPr>
          <p:cNvSpPr txBox="1"/>
          <p:nvPr/>
        </p:nvSpPr>
        <p:spPr>
          <a:xfrm>
            <a:off x="2204653" y="871357"/>
            <a:ext cx="9188964" cy="1938992"/>
          </a:xfrm>
          <a:prstGeom prst="rect">
            <a:avLst/>
          </a:prstGeom>
          <a:noFill/>
        </p:spPr>
        <p:txBody>
          <a:bodyPr wrap="square" rtlCol="0">
            <a:spAutoFit/>
          </a:bodyPr>
          <a:lstStyle/>
          <a:p>
            <a:pPr algn="just"/>
            <a:r>
              <a:rPr lang="es-ES" sz="2400" b="1" dirty="0">
                <a:solidFill>
                  <a:srgbClr val="1F402B"/>
                </a:solidFill>
              </a:rPr>
              <a:t>Los padres enseñan a sus hijos el camino correcto, pero algunos optan</a:t>
            </a:r>
          </a:p>
          <a:p>
            <a:pPr algn="just"/>
            <a:r>
              <a:rPr lang="es-ES" sz="2400" b="1" dirty="0">
                <a:solidFill>
                  <a:srgbClr val="1F402B"/>
                </a:solidFill>
              </a:rPr>
              <a:t>por recorrer caminos desconocidos y peligrosos. En el caso del hijo pródigo, optó por separarse del amor del padre; sin embargo, cuando se dio cuenta de lo bajo que había caído, volvió en sí. En ese momento, ¿qué pasó? (Ver p. 39.)</a:t>
            </a:r>
          </a:p>
        </p:txBody>
      </p:sp>
    </p:spTree>
    <p:extLst>
      <p:ext uri="{BB962C8B-B14F-4D97-AF65-F5344CB8AC3E}">
        <p14:creationId xmlns:p14="http://schemas.microsoft.com/office/powerpoint/2010/main" val="255980123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9" name="Agrupar 8">
            <a:extLst>
              <a:ext uri="{FF2B5EF4-FFF2-40B4-BE49-F238E27FC236}">
                <a16:creationId xmlns:a16="http://schemas.microsoft.com/office/drawing/2014/main" id="{07E3E101-3548-339B-BE2E-A211494BCBBE}"/>
              </a:ext>
            </a:extLst>
          </p:cNvPr>
          <p:cNvGrpSpPr/>
          <p:nvPr/>
        </p:nvGrpSpPr>
        <p:grpSpPr>
          <a:xfrm>
            <a:off x="1" y="977462"/>
            <a:ext cx="12192000" cy="1963577"/>
            <a:chOff x="1" y="977462"/>
            <a:chExt cx="12192000" cy="1963577"/>
          </a:xfrm>
        </p:grpSpPr>
        <p:sp>
          <p:nvSpPr>
            <p:cNvPr id="10" name="Retângulo 9">
              <a:extLst>
                <a:ext uri="{FF2B5EF4-FFF2-40B4-BE49-F238E27FC236}">
                  <a16:creationId xmlns:a16="http://schemas.microsoft.com/office/drawing/2014/main" id="{B087FAAA-0362-B1F5-8C3B-28AC84FCE750}"/>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Cantos Arredondados 10">
              <a:extLst>
                <a:ext uri="{FF2B5EF4-FFF2-40B4-BE49-F238E27FC236}">
                  <a16:creationId xmlns:a16="http://schemas.microsoft.com/office/drawing/2014/main" id="{6BA9E394-1DBC-79BC-263E-A628D794F2C5}"/>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3B52300C-DC40-02BB-3EC0-2D4F09917D5B}"/>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3" name="Agrupar 12">
              <a:extLst>
                <a:ext uri="{FF2B5EF4-FFF2-40B4-BE49-F238E27FC236}">
                  <a16:creationId xmlns:a16="http://schemas.microsoft.com/office/drawing/2014/main" id="{A3AAFD0C-165A-0950-28DB-9798C16142CE}"/>
                </a:ext>
              </a:extLst>
            </p:cNvPr>
            <p:cNvGrpSpPr/>
            <p:nvPr/>
          </p:nvGrpSpPr>
          <p:grpSpPr>
            <a:xfrm>
              <a:off x="720242" y="1332006"/>
              <a:ext cx="1447005" cy="1250152"/>
              <a:chOff x="760976" y="1340559"/>
              <a:chExt cx="1447005" cy="1250152"/>
            </a:xfrm>
          </p:grpSpPr>
          <p:sp>
            <p:nvSpPr>
              <p:cNvPr id="14" name="Elipse 13">
                <a:extLst>
                  <a:ext uri="{FF2B5EF4-FFF2-40B4-BE49-F238E27FC236}">
                    <a16:creationId xmlns:a16="http://schemas.microsoft.com/office/drawing/2014/main" id="{3B7BB19D-EC1E-2DE8-0D1F-AF0B90F54AEE}"/>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Triângulo isósceles 14">
                <a:extLst>
                  <a:ext uri="{FF2B5EF4-FFF2-40B4-BE49-F238E27FC236}">
                    <a16:creationId xmlns:a16="http://schemas.microsoft.com/office/drawing/2014/main" id="{4D21A0E0-45B5-E442-2DE8-B30A46C3E331}"/>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2" name="CaixaDeTexto 1">
            <a:extLst>
              <a:ext uri="{FF2B5EF4-FFF2-40B4-BE49-F238E27FC236}">
                <a16:creationId xmlns:a16="http://schemas.microsoft.com/office/drawing/2014/main" id="{8307668C-7E16-FA5B-2A69-A826704678E5}"/>
              </a:ext>
            </a:extLst>
          </p:cNvPr>
          <p:cNvSpPr txBox="1"/>
          <p:nvPr/>
        </p:nvSpPr>
        <p:spPr>
          <a:xfrm>
            <a:off x="2238556" y="1032917"/>
            <a:ext cx="9165316" cy="1815882"/>
          </a:xfrm>
          <a:prstGeom prst="rect">
            <a:avLst/>
          </a:prstGeom>
          <a:noFill/>
        </p:spPr>
        <p:txBody>
          <a:bodyPr wrap="square" rtlCol="0">
            <a:spAutoFit/>
          </a:bodyPr>
          <a:lstStyle/>
          <a:p>
            <a:pPr algn="just"/>
            <a:r>
              <a:rPr lang="es-ES" sz="2800" b="1" dirty="0">
                <a:solidFill>
                  <a:srgbClr val="1F402B"/>
                </a:solidFill>
              </a:rPr>
              <a:t>A veces, nuestros hijos nos consideran padres duros y proyectan esa evaluación en las leyes de Dios. Pero cuando sufren las consecuencias de sus elecciones, se vuelven al Padre. ¿Qué reconocen? (Ver p. 40.)</a:t>
            </a:r>
            <a:endParaRPr lang="pt-BR" sz="2800" b="1" dirty="0">
              <a:solidFill>
                <a:srgbClr val="1F402B"/>
              </a:solidFill>
            </a:endParaRPr>
          </a:p>
        </p:txBody>
      </p:sp>
      <p:sp>
        <p:nvSpPr>
          <p:cNvPr id="3" name="CaixaDeTexto 2">
            <a:extLst>
              <a:ext uri="{FF2B5EF4-FFF2-40B4-BE49-F238E27FC236}">
                <a16:creationId xmlns:a16="http://schemas.microsoft.com/office/drawing/2014/main" id="{35CC7960-3405-4034-1248-71126391A148}"/>
              </a:ext>
            </a:extLst>
          </p:cNvPr>
          <p:cNvSpPr txBox="1"/>
          <p:nvPr/>
        </p:nvSpPr>
        <p:spPr>
          <a:xfrm>
            <a:off x="969431" y="1217583"/>
            <a:ext cx="515007" cy="1446550"/>
          </a:xfrm>
          <a:prstGeom prst="rect">
            <a:avLst/>
          </a:prstGeom>
          <a:noFill/>
        </p:spPr>
        <p:txBody>
          <a:bodyPr wrap="square" rtlCol="0">
            <a:spAutoFit/>
          </a:bodyPr>
          <a:lstStyle/>
          <a:p>
            <a:r>
              <a:rPr lang="pt-BR" sz="8800" b="1" dirty="0">
                <a:solidFill>
                  <a:schemeClr val="bg1"/>
                </a:solidFill>
              </a:rPr>
              <a:t>3</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1091762" y="3181905"/>
            <a:ext cx="10237076" cy="2677656"/>
          </a:xfrm>
          <a:prstGeom prst="rect">
            <a:avLst/>
          </a:prstGeom>
          <a:noFill/>
        </p:spPr>
        <p:txBody>
          <a:bodyPr wrap="square" rtlCol="0">
            <a:spAutoFit/>
          </a:bodyPr>
          <a:lstStyle/>
          <a:p>
            <a:pPr algn="just"/>
            <a:r>
              <a:rPr lang="es-ES" sz="2400" b="1" dirty="0"/>
              <a:t>Consideran su ley como una restricción a la felicidad de los hombres, un yugo abrumador del cual se libran con alegría. Pero aquel cuyos ojos han sido abiertos gracias al amor de Cristo, ____________ a Dios como un __________ de _____________. Alguien que no actúa como un tirano e implacable, sino como un padre que ______________ a su hijo arrepentido. Entonces el pecador exclamará con el salmista: “¡El Señor se compadece de los que le honran con la misma compasión del padre por sus hijos!” (Sal. 103:13).</a:t>
            </a:r>
          </a:p>
        </p:txBody>
      </p:sp>
      <p:sp>
        <p:nvSpPr>
          <p:cNvPr id="6" name="CaixaDeTexto 5">
            <a:extLst>
              <a:ext uri="{FF2B5EF4-FFF2-40B4-BE49-F238E27FC236}">
                <a16:creationId xmlns:a16="http://schemas.microsoft.com/office/drawing/2014/main" id="{A6EF0245-A592-58D8-FDCB-A56848590E5E}"/>
              </a:ext>
            </a:extLst>
          </p:cNvPr>
          <p:cNvSpPr txBox="1"/>
          <p:nvPr/>
        </p:nvSpPr>
        <p:spPr>
          <a:xfrm>
            <a:off x="5731869" y="3918415"/>
            <a:ext cx="1796018" cy="461665"/>
          </a:xfrm>
          <a:prstGeom prst="rect">
            <a:avLst/>
          </a:prstGeom>
          <a:noFill/>
        </p:spPr>
        <p:txBody>
          <a:bodyPr wrap="square" rtlCol="0">
            <a:spAutoFit/>
          </a:bodyPr>
          <a:lstStyle/>
          <a:p>
            <a:pPr algn="just"/>
            <a:r>
              <a:rPr lang="pt-BR" sz="2400" b="1" dirty="0">
                <a:solidFill>
                  <a:srgbClr val="C00000"/>
                </a:solidFill>
              </a:rPr>
              <a:t>contemplará</a:t>
            </a:r>
          </a:p>
        </p:txBody>
      </p:sp>
      <p:sp>
        <p:nvSpPr>
          <p:cNvPr id="16" name="CaixaDeTexto 15">
            <a:extLst>
              <a:ext uri="{FF2B5EF4-FFF2-40B4-BE49-F238E27FC236}">
                <a16:creationId xmlns:a16="http://schemas.microsoft.com/office/drawing/2014/main" id="{FEC88E74-60B8-593D-8210-3E54127FBFA6}"/>
              </a:ext>
            </a:extLst>
          </p:cNvPr>
          <p:cNvSpPr txBox="1"/>
          <p:nvPr/>
        </p:nvSpPr>
        <p:spPr>
          <a:xfrm>
            <a:off x="9753495" y="3916064"/>
            <a:ext cx="1357150" cy="461665"/>
          </a:xfrm>
          <a:prstGeom prst="rect">
            <a:avLst/>
          </a:prstGeom>
          <a:noFill/>
        </p:spPr>
        <p:txBody>
          <a:bodyPr wrap="square" rtlCol="0">
            <a:spAutoFit/>
          </a:bodyPr>
          <a:lstStyle/>
          <a:p>
            <a:pPr algn="just"/>
            <a:r>
              <a:rPr lang="pt-BR" sz="2400" b="1" dirty="0">
                <a:solidFill>
                  <a:srgbClr val="C00000"/>
                </a:solidFill>
              </a:rPr>
              <a:t>ser </a:t>
            </a:r>
            <a:r>
              <a:rPr lang="pt-BR" sz="2400" b="1" dirty="0" err="1">
                <a:solidFill>
                  <a:srgbClr val="C00000"/>
                </a:solidFill>
              </a:rPr>
              <a:t>lleno</a:t>
            </a:r>
            <a:endParaRPr lang="pt-BR" sz="2400" b="1" dirty="0">
              <a:solidFill>
                <a:srgbClr val="C00000"/>
              </a:solidFill>
            </a:endParaRPr>
          </a:p>
        </p:txBody>
      </p:sp>
      <p:sp>
        <p:nvSpPr>
          <p:cNvPr id="17" name="CaixaDeTexto 16">
            <a:extLst>
              <a:ext uri="{FF2B5EF4-FFF2-40B4-BE49-F238E27FC236}">
                <a16:creationId xmlns:a16="http://schemas.microsoft.com/office/drawing/2014/main" id="{CAD66BCE-3975-C5FA-2674-D2F216FD6C98}"/>
              </a:ext>
            </a:extLst>
          </p:cNvPr>
          <p:cNvSpPr txBox="1"/>
          <p:nvPr/>
        </p:nvSpPr>
        <p:spPr>
          <a:xfrm>
            <a:off x="1664366" y="4289900"/>
            <a:ext cx="1860540" cy="461665"/>
          </a:xfrm>
          <a:prstGeom prst="rect">
            <a:avLst/>
          </a:prstGeom>
          <a:noFill/>
        </p:spPr>
        <p:txBody>
          <a:bodyPr wrap="square" rtlCol="0">
            <a:spAutoFit/>
          </a:bodyPr>
          <a:lstStyle/>
          <a:p>
            <a:pPr algn="just"/>
            <a:r>
              <a:rPr lang="pt-BR" sz="2400" b="1" dirty="0" err="1">
                <a:solidFill>
                  <a:srgbClr val="C00000"/>
                </a:solidFill>
              </a:rPr>
              <a:t>compasión</a:t>
            </a:r>
            <a:endParaRPr lang="pt-BR" sz="2400" b="1" dirty="0">
              <a:solidFill>
                <a:srgbClr val="C00000"/>
              </a:solidFill>
            </a:endParaRPr>
          </a:p>
        </p:txBody>
      </p:sp>
      <p:sp>
        <p:nvSpPr>
          <p:cNvPr id="18" name="CaixaDeTexto 17">
            <a:extLst>
              <a:ext uri="{FF2B5EF4-FFF2-40B4-BE49-F238E27FC236}">
                <a16:creationId xmlns:a16="http://schemas.microsoft.com/office/drawing/2014/main" id="{BEFE3E03-6F67-6D06-D30C-A5CB865BDA1F}"/>
              </a:ext>
            </a:extLst>
          </p:cNvPr>
          <p:cNvSpPr txBox="1"/>
          <p:nvPr/>
        </p:nvSpPr>
        <p:spPr>
          <a:xfrm>
            <a:off x="3699201" y="4625768"/>
            <a:ext cx="2197101" cy="461665"/>
          </a:xfrm>
          <a:prstGeom prst="rect">
            <a:avLst/>
          </a:prstGeom>
          <a:noFill/>
        </p:spPr>
        <p:txBody>
          <a:bodyPr wrap="square" rtlCol="0">
            <a:spAutoFit/>
          </a:bodyPr>
          <a:lstStyle/>
          <a:p>
            <a:pPr algn="just"/>
            <a:r>
              <a:rPr lang="pt-BR" sz="2400" b="1" dirty="0" err="1">
                <a:solidFill>
                  <a:srgbClr val="C00000"/>
                </a:solidFill>
              </a:rPr>
              <a:t>anhela</a:t>
            </a:r>
            <a:r>
              <a:rPr lang="pt-BR" sz="2400" b="1" dirty="0">
                <a:solidFill>
                  <a:srgbClr val="C00000"/>
                </a:solidFill>
              </a:rPr>
              <a:t> </a:t>
            </a:r>
            <a:r>
              <a:rPr lang="pt-BR" sz="2400" b="1" dirty="0" err="1">
                <a:solidFill>
                  <a:srgbClr val="C00000"/>
                </a:solidFill>
              </a:rPr>
              <a:t>abrazar</a:t>
            </a:r>
            <a:endParaRPr lang="pt-BR" sz="2400" b="1" dirty="0">
              <a:solidFill>
                <a:srgbClr val="C00000"/>
              </a:solidFill>
            </a:endParaRPr>
          </a:p>
        </p:txBody>
      </p:sp>
    </p:spTree>
    <p:extLst>
      <p:ext uri="{BB962C8B-B14F-4D97-AF65-F5344CB8AC3E}">
        <p14:creationId xmlns:p14="http://schemas.microsoft.com/office/powerpoint/2010/main" val="272730020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6" grpId="0"/>
      <p:bldP spid="17" grpId="0"/>
      <p:bldP spid="18" grpId="0"/>
    </p:bldLst>
  </p:timing>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2237</TotalTime>
  <Words>1404</Words>
  <Application>Microsoft Office PowerPoint</Application>
  <PresentationFormat>Widescreen</PresentationFormat>
  <Paragraphs>59</Paragraphs>
  <Slides>17</Slides>
  <Notes>0</Notes>
  <HiddenSlides>0</HiddenSlides>
  <MMClips>0</MMClips>
  <ScaleCrop>false</ScaleCrop>
  <HeadingPairs>
    <vt:vector size="6" baseType="variant">
      <vt:variant>
        <vt:lpstr>Fontes usadas</vt:lpstr>
      </vt:variant>
      <vt:variant>
        <vt:i4>3</vt:i4>
      </vt:variant>
      <vt:variant>
        <vt:lpstr>Tema</vt:lpstr>
      </vt:variant>
      <vt:variant>
        <vt:i4>1</vt:i4>
      </vt:variant>
      <vt:variant>
        <vt:lpstr>Títulos de slides</vt:lpstr>
      </vt:variant>
      <vt:variant>
        <vt:i4>17</vt:i4>
      </vt:variant>
    </vt:vector>
  </HeadingPairs>
  <TitlesOfParts>
    <vt:vector size="21" baseType="lpstr">
      <vt:lpstr>Arial</vt:lpstr>
      <vt:lpstr>Calibri</vt:lpstr>
      <vt:lpstr>Calibri Light</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Alana Seifert</dc:creator>
  <cp:lastModifiedBy>DSA - Cristina Barbosa</cp:lastModifiedBy>
  <cp:revision>10</cp:revision>
  <dcterms:created xsi:type="dcterms:W3CDTF">2022-08-23T09:51:50Z</dcterms:created>
  <dcterms:modified xsi:type="dcterms:W3CDTF">2022-09-20T16:36:23Z</dcterms:modified>
</cp:coreProperties>
</file>